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341" r:id="rId5"/>
    <p:sldId id="342" r:id="rId6"/>
    <p:sldId id="343" r:id="rId7"/>
    <p:sldId id="344" r:id="rId8"/>
    <p:sldId id="345" r:id="rId9"/>
    <p:sldId id="333" r:id="rId10"/>
    <p:sldId id="295" r:id="rId11"/>
    <p:sldId id="346" r:id="rId12"/>
    <p:sldId id="348" r:id="rId13"/>
    <p:sldId id="334" r:id="rId14"/>
    <p:sldId id="381" r:id="rId15"/>
    <p:sldId id="387" r:id="rId16"/>
    <p:sldId id="386" r:id="rId17"/>
    <p:sldId id="388" r:id="rId18"/>
    <p:sldId id="354" r:id="rId19"/>
    <p:sldId id="389" r:id="rId20"/>
    <p:sldId id="390" r:id="rId21"/>
    <p:sldId id="391" r:id="rId22"/>
    <p:sldId id="355" r:id="rId23"/>
    <p:sldId id="357" r:id="rId24"/>
    <p:sldId id="382" r:id="rId25"/>
    <p:sldId id="392" r:id="rId26"/>
    <p:sldId id="393" r:id="rId27"/>
    <p:sldId id="430" r:id="rId28"/>
    <p:sldId id="360" r:id="rId29"/>
    <p:sldId id="361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4" r:id="rId38"/>
    <p:sldId id="405" r:id="rId39"/>
    <p:sldId id="431" r:id="rId40"/>
    <p:sldId id="432" r:id="rId41"/>
    <p:sldId id="433" r:id="rId42"/>
    <p:sldId id="434" r:id="rId43"/>
    <p:sldId id="403" r:id="rId44"/>
    <p:sldId id="401" r:id="rId45"/>
    <p:sldId id="436" r:id="rId46"/>
    <p:sldId id="43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365" r:id="rId59"/>
    <p:sldId id="437" r:id="rId60"/>
    <p:sldId id="438" r:id="rId61"/>
    <p:sldId id="439" r:id="rId62"/>
    <p:sldId id="440" r:id="rId63"/>
    <p:sldId id="441" r:id="rId64"/>
    <p:sldId id="442" r:id="rId65"/>
    <p:sldId id="417" r:id="rId66"/>
    <p:sldId id="418" r:id="rId67"/>
    <p:sldId id="419" r:id="rId68"/>
    <p:sldId id="420" r:id="rId69"/>
    <p:sldId id="421" r:id="rId70"/>
    <p:sldId id="423" r:id="rId71"/>
    <p:sldId id="443" r:id="rId72"/>
    <p:sldId id="444" r:id="rId73"/>
    <p:sldId id="445" r:id="rId74"/>
    <p:sldId id="446" r:id="rId75"/>
    <p:sldId id="447" r:id="rId76"/>
    <p:sldId id="429" r:id="rId77"/>
    <p:sldId id="349" r:id="rId78"/>
    <p:sldId id="350" r:id="rId79"/>
    <p:sldId id="351" r:id="rId80"/>
    <p:sldId id="352" r:id="rId81"/>
    <p:sldId id="353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378" y="108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.png"/><Relationship Id="rId3" Type="http://schemas.openxmlformats.org/officeDocument/2006/relationships/image" Target="../media/image32.svg"/><Relationship Id="rId7" Type="http://schemas.openxmlformats.org/officeDocument/2006/relationships/image" Target="../media/image4.png"/><Relationship Id="rId12" Type="http://schemas.openxmlformats.org/officeDocument/2006/relationships/image" Target="../media/image41.svg"/><Relationship Id="rId2" Type="http://schemas.openxmlformats.org/officeDocument/2006/relationships/image" Target="../media/image1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34.svg"/><Relationship Id="rId15" Type="http://schemas.openxmlformats.org/officeDocument/2006/relationships/image" Target="../media/image8.png"/><Relationship Id="rId10" Type="http://schemas.openxmlformats.org/officeDocument/2006/relationships/image" Target="../media/image39.sv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4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12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37.svg"/><Relationship Id="rId5" Type="http://schemas.openxmlformats.org/officeDocument/2006/relationships/image" Target="../media/image4.png"/><Relationship Id="rId15" Type="http://schemas.openxmlformats.org/officeDocument/2006/relationships/image" Target="../media/image101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12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37.sv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12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37.sv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.png"/><Relationship Id="rId3" Type="http://schemas.openxmlformats.org/officeDocument/2006/relationships/image" Target="../media/image61.svg"/><Relationship Id="rId21" Type="http://schemas.openxmlformats.org/officeDocument/2006/relationships/image" Target="../media/image55.pn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53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6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7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8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9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60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1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2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6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7.svg"/><Relationship Id="rId18" Type="http://schemas.openxmlformats.org/officeDocument/2006/relationships/image" Target="../media/image16.png"/><Relationship Id="rId3" Type="http://schemas.openxmlformats.org/officeDocument/2006/relationships/image" Target="../media/image32.svg"/><Relationship Id="rId21" Type="http://schemas.openxmlformats.org/officeDocument/2006/relationships/image" Target="../media/image59.svg"/><Relationship Id="rId7" Type="http://schemas.openxmlformats.org/officeDocument/2006/relationships/image" Target="../media/image51.svg"/><Relationship Id="rId12" Type="http://schemas.openxmlformats.org/officeDocument/2006/relationships/image" Target="../media/image13.png"/><Relationship Id="rId17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9.svg"/><Relationship Id="rId10" Type="http://schemas.openxmlformats.org/officeDocument/2006/relationships/image" Target="../media/image12.png"/><Relationship Id="rId19" Type="http://schemas.openxmlformats.org/officeDocument/2006/relationships/image" Target="../media/image13.svg"/><Relationship Id="rId4" Type="http://schemas.openxmlformats.org/officeDocument/2006/relationships/image" Target="../media/image9.png"/><Relationship Id="rId9" Type="http://schemas.openxmlformats.org/officeDocument/2006/relationships/image" Target="../media/image53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4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6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7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8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9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70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1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72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3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74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5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76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8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9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80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1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2.png"/><Relationship Id="rId18" Type="http://schemas.openxmlformats.org/officeDocument/2006/relationships/image" Target="../media/image32.svg"/><Relationship Id="rId3" Type="http://schemas.openxmlformats.org/officeDocument/2006/relationships/image" Target="../media/image61.svg"/><Relationship Id="rId7" Type="http://schemas.openxmlformats.org/officeDocument/2006/relationships/image" Target="../media/image20.png"/><Relationship Id="rId12" Type="http://schemas.openxmlformats.org/officeDocument/2006/relationships/image" Target="../media/image70.svg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image" Target="../media/image74.sv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15" Type="http://schemas.openxmlformats.org/officeDocument/2006/relationships/image" Target="../media/image23.png"/><Relationship Id="rId23" Type="http://schemas.openxmlformats.org/officeDocument/2006/relationships/image" Target="../media/image37.svg"/><Relationship Id="rId19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72.svg"/></Relationships>
</file>

<file path=ppt/slides/_rels/slide3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2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3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4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5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6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87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8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9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2.png"/><Relationship Id="rId18" Type="http://schemas.openxmlformats.org/officeDocument/2006/relationships/image" Target="../media/image32.svg"/><Relationship Id="rId3" Type="http://schemas.openxmlformats.org/officeDocument/2006/relationships/image" Target="../media/image61.svg"/><Relationship Id="rId7" Type="http://schemas.openxmlformats.org/officeDocument/2006/relationships/image" Target="../media/image20.png"/><Relationship Id="rId12" Type="http://schemas.openxmlformats.org/officeDocument/2006/relationships/image" Target="../media/image70.svg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image" Target="../media/image74.sv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15" Type="http://schemas.openxmlformats.org/officeDocument/2006/relationships/image" Target="../media/image23.png"/><Relationship Id="rId23" Type="http://schemas.openxmlformats.org/officeDocument/2006/relationships/image" Target="../media/image37.svg"/><Relationship Id="rId19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7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0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101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3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4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5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106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7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8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109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0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111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2.png"/><Relationship Id="rId18" Type="http://schemas.openxmlformats.org/officeDocument/2006/relationships/image" Target="../media/image32.svg"/><Relationship Id="rId3" Type="http://schemas.openxmlformats.org/officeDocument/2006/relationships/image" Target="../media/image61.svg"/><Relationship Id="rId7" Type="http://schemas.openxmlformats.org/officeDocument/2006/relationships/image" Target="../media/image20.png"/><Relationship Id="rId12" Type="http://schemas.openxmlformats.org/officeDocument/2006/relationships/image" Target="../media/image70.svg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image" Target="../media/image74.sv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15" Type="http://schemas.openxmlformats.org/officeDocument/2006/relationships/image" Target="../media/image23.png"/><Relationship Id="rId23" Type="http://schemas.openxmlformats.org/officeDocument/2006/relationships/image" Target="../media/image37.svg"/><Relationship Id="rId19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72.svg"/></Relationships>
</file>

<file path=ppt/slides/_rels/slide5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2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113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5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116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7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118.png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0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121.png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2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3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4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5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6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7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32.sv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34" Type="http://schemas.openxmlformats.org/officeDocument/2006/relationships/image" Target="../media/image35.png"/><Relationship Id="rId42" Type="http://schemas.openxmlformats.org/officeDocument/2006/relationships/image" Target="../media/image43.jpeg"/><Relationship Id="rId47" Type="http://schemas.openxmlformats.org/officeDocument/2006/relationships/image" Target="../media/image48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6" Type="http://schemas.openxmlformats.org/officeDocument/2006/relationships/image" Target="../media/image74.svg"/><Relationship Id="rId20" Type="http://schemas.openxmlformats.org/officeDocument/2006/relationships/image" Target="../media/image4.png"/><Relationship Id="rId29" Type="http://schemas.openxmlformats.org/officeDocument/2006/relationships/image" Target="../media/image30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jpeg"/><Relationship Id="rId15" Type="http://schemas.openxmlformats.org/officeDocument/2006/relationships/image" Target="../media/image23.png"/><Relationship Id="rId23" Type="http://schemas.openxmlformats.org/officeDocument/2006/relationships/image" Target="../media/image37.svg"/><Relationship Id="rId28" Type="http://schemas.openxmlformats.org/officeDocument/2006/relationships/image" Target="../media/image29.jpeg"/><Relationship Id="rId36" Type="http://schemas.openxmlformats.org/officeDocument/2006/relationships/image" Target="../media/image37.png"/><Relationship Id="rId19" Type="http://schemas.openxmlformats.org/officeDocument/2006/relationships/image" Target="../media/image24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72.sv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8" Type="http://schemas.openxmlformats.org/officeDocument/2006/relationships/image" Target="../media/image66.svg"/><Relationship Id="rId3" Type="http://schemas.openxmlformats.org/officeDocument/2006/relationships/image" Target="../media/image61.svg"/><Relationship Id="rId12" Type="http://schemas.openxmlformats.org/officeDocument/2006/relationships/image" Target="../media/image70.svg"/><Relationship Id="rId17" Type="http://schemas.openxmlformats.org/officeDocument/2006/relationships/image" Target="../media/image1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/Relationships>
</file>

<file path=ppt/slides/_rels/slide6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8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9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0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1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2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3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4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5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6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7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2.png"/><Relationship Id="rId18" Type="http://schemas.openxmlformats.org/officeDocument/2006/relationships/image" Target="../media/image32.svg"/><Relationship Id="rId3" Type="http://schemas.openxmlformats.org/officeDocument/2006/relationships/image" Target="../media/image61.svg"/><Relationship Id="rId7" Type="http://schemas.openxmlformats.org/officeDocument/2006/relationships/image" Target="../media/image20.png"/><Relationship Id="rId12" Type="http://schemas.openxmlformats.org/officeDocument/2006/relationships/image" Target="../media/image70.svg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image" Target="../media/image74.sv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15" Type="http://schemas.openxmlformats.org/officeDocument/2006/relationships/image" Target="../media/image23.png"/><Relationship Id="rId23" Type="http://schemas.openxmlformats.org/officeDocument/2006/relationships/image" Target="../media/image37.svg"/><Relationship Id="rId19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72.svg"/></Relationships>
</file>

<file path=ppt/slides/_rels/slide7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8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19" Type="http://schemas.openxmlformats.org/officeDocument/2006/relationships/image" Target="../media/image139.png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0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1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2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3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4.png"/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1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3" Type="http://schemas.openxmlformats.org/officeDocument/2006/relationships/image" Target="../media/image6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3" Type="http://schemas.openxmlformats.org/officeDocument/2006/relationships/image" Target="../media/image6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2.png"/><Relationship Id="rId18" Type="http://schemas.openxmlformats.org/officeDocument/2006/relationships/image" Target="../media/image32.svg"/><Relationship Id="rId3" Type="http://schemas.openxmlformats.org/officeDocument/2006/relationships/image" Target="../media/image61.svg"/><Relationship Id="rId7" Type="http://schemas.openxmlformats.org/officeDocument/2006/relationships/image" Target="../media/image20.png"/><Relationship Id="rId12" Type="http://schemas.openxmlformats.org/officeDocument/2006/relationships/image" Target="../media/image70.svg"/><Relationship Id="rId17" Type="http://schemas.openxmlformats.org/officeDocument/2006/relationships/image" Target="../media/image1.png"/><Relationship Id="rId2" Type="http://schemas.openxmlformats.org/officeDocument/2006/relationships/image" Target="../media/image18.png"/><Relationship Id="rId16" Type="http://schemas.openxmlformats.org/officeDocument/2006/relationships/image" Target="../media/image74.sv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15" Type="http://schemas.openxmlformats.org/officeDocument/2006/relationships/image" Target="../media/image23.png"/><Relationship Id="rId23" Type="http://schemas.openxmlformats.org/officeDocument/2006/relationships/image" Target="../media/image37.svg"/><Relationship Id="rId19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72.sv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3" Type="http://schemas.openxmlformats.org/officeDocument/2006/relationships/image" Target="../media/image6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7.svg"/><Relationship Id="rId3" Type="http://schemas.openxmlformats.org/officeDocument/2006/relationships/image" Target="../media/image32.svg"/><Relationship Id="rId7" Type="http://schemas.openxmlformats.org/officeDocument/2006/relationships/image" Target="../media/image51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5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44096" y="1953997"/>
            <a:ext cx="7115886" cy="1475003"/>
            <a:chOff x="6747213" y="1381175"/>
            <a:chExt cx="4736481" cy="147500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6442" y="1381175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하이미디어아카데미</a:t>
              </a:r>
              <a:endParaRPr lang="ko-KR" altLang="en-US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046440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defRPr/>
              </a:pPr>
              <a:r>
                <a:rPr lang="ko-KR" altLang="en-US" sz="4000" b="1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챌린지팜</a:t>
              </a:r>
              <a:r>
                <a:rPr lang="en-US" altLang="ko-KR" sz="40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en-US" altLang="ko-KR" sz="4000" b="1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ChallengeFarm</a:t>
              </a:r>
              <a:r>
                <a:rPr lang="en-US" altLang="ko-KR" sz="400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)</a:t>
              </a:r>
            </a:p>
            <a:p>
              <a:pPr>
                <a:defRPr/>
              </a:pP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쇼핑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·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경매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플랫폼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80076" y="4028125"/>
            <a:ext cx="5189479" cy="1423216"/>
            <a:chOff x="6800911" y="4028125"/>
            <a:chExt cx="5189479" cy="14232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sz="24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4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Uranus</a:t>
              </a: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sz="2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오서희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박혜진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2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권용신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2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박재권</a:t>
              </a:r>
              <a:endParaRPr lang="en-US" altLang="ko-KR" sz="20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00911" y="5049180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2000" b="1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명성완</a:t>
              </a:r>
              <a:endParaRPr lang="en-US" altLang="ko-KR" sz="20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9490" y="-3287"/>
            <a:ext cx="11332508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185546"/>
              </p:ext>
            </p:extLst>
          </p:nvPr>
        </p:nvGraphicFramePr>
        <p:xfrm>
          <a:off x="524528" y="2024844"/>
          <a:ext cx="11209118" cy="355728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867507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646325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695286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기획</a:t>
                      </a:r>
                      <a:endParaRPr lang="ko-KR" altLang="en-US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10/01 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</a:t>
                      </a:r>
                      <a:endParaRPr lang="en-US" altLang="ko-KR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  <a:endParaRPr lang="ko-KR" altLang="en-US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10/03 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10/11</a:t>
                      </a:r>
                      <a:endParaRPr lang="en-US" altLang="ko-KR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  <a:endParaRPr lang="ko-KR" altLang="en-US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10/07 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10/11</a:t>
                      </a:r>
                      <a:endParaRPr lang="en-US" altLang="ko-KR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</a:t>
                      </a:r>
                      <a:endParaRPr lang="ko-KR" altLang="en-US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10/14 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11/14</a:t>
                      </a:r>
                      <a:endParaRPr lang="en-US" altLang="ko-KR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테스트</a:t>
                      </a:r>
                      <a:endParaRPr lang="ko-KR" altLang="en-US" sz="1200" b="1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11/14 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11/21</a:t>
                      </a:r>
                      <a:endParaRPr lang="en-US" altLang="ko-KR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10/01 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11/21 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200" b="1" kern="120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5447929" y="2500501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C02287B-1188-F76D-E52E-E08196FE2CEA}"/>
              </a:ext>
            </a:extLst>
          </p:cNvPr>
          <p:cNvSpPr/>
          <p:nvPr/>
        </p:nvSpPr>
        <p:spPr>
          <a:xfrm>
            <a:off x="5447928" y="3033901"/>
            <a:ext cx="5070751" cy="32691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1BC6DA3-FFD4-0534-D4E1-8B56407D7977}"/>
              </a:ext>
            </a:extLst>
          </p:cNvPr>
          <p:cNvSpPr/>
          <p:nvPr/>
        </p:nvSpPr>
        <p:spPr>
          <a:xfrm>
            <a:off x="5447929" y="3033901"/>
            <a:ext cx="335031" cy="326913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8405A1-81F1-1A77-3467-B61984F7C156}"/>
              </a:ext>
            </a:extLst>
          </p:cNvPr>
          <p:cNvSpPr txBox="1"/>
          <p:nvPr/>
        </p:nvSpPr>
        <p:spPr>
          <a:xfrm>
            <a:off x="5801036" y="3066332"/>
            <a:ext cx="47176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사용자 정의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용어 정의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기능 요구사항 명세서 작성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담당자 선정</a:t>
            </a:r>
          </a:p>
        </p:txBody>
      </p:sp>
      <p:pic>
        <p:nvPicPr>
          <p:cNvPr id="108" name="그래픽 107">
            <a:extLst>
              <a:ext uri="{FF2B5EF4-FFF2-40B4-BE49-F238E27FC236}">
                <a16:creationId xmlns:a16="http://schemas.microsoft.com/office/drawing/2014/main" id="{F0E84F05-8158-F45F-6103-1BF5031C7D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563520" y="3112334"/>
            <a:ext cx="149803" cy="180532"/>
          </a:xfrm>
          <a:prstGeom prst="rect">
            <a:avLst/>
          </a:prstGeom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E545408-E50B-6F90-D463-953D3929A35B}"/>
              </a:ext>
            </a:extLst>
          </p:cNvPr>
          <p:cNvSpPr/>
          <p:nvPr/>
        </p:nvSpPr>
        <p:spPr>
          <a:xfrm>
            <a:off x="5447928" y="3562538"/>
            <a:ext cx="4140459" cy="32691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9F59F47-FAF7-0CDE-8C5F-5CB9BE8DB0C8}"/>
              </a:ext>
            </a:extLst>
          </p:cNvPr>
          <p:cNvSpPr/>
          <p:nvPr/>
        </p:nvSpPr>
        <p:spPr>
          <a:xfrm>
            <a:off x="5447929" y="3562538"/>
            <a:ext cx="335031" cy="326913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DBD37F-43AA-5CBF-7186-802468863128}"/>
              </a:ext>
            </a:extLst>
          </p:cNvPr>
          <p:cNvSpPr txBox="1"/>
          <p:nvPr/>
        </p:nvSpPr>
        <p:spPr>
          <a:xfrm>
            <a:off x="5801037" y="3594969"/>
            <a:ext cx="39688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시스템 구성도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화면 설계서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메뉴 구조도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ERD 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작성</a:t>
            </a:r>
          </a:p>
        </p:txBody>
      </p:sp>
      <p:pic>
        <p:nvPicPr>
          <p:cNvPr id="110" name="그래픽 109">
            <a:extLst>
              <a:ext uri="{FF2B5EF4-FFF2-40B4-BE49-F238E27FC236}">
                <a16:creationId xmlns:a16="http://schemas.microsoft.com/office/drawing/2014/main" id="{15183D72-F3C9-5CD5-A80E-1E66FBC59C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563520" y="3636208"/>
            <a:ext cx="149803" cy="180532"/>
          </a:xfrm>
          <a:prstGeom prst="rect">
            <a:avLst/>
          </a:prstGeom>
        </p:spPr>
      </p:pic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09A3379-4631-8276-AF8A-10994CDEF097}"/>
              </a:ext>
            </a:extLst>
          </p:cNvPr>
          <p:cNvSpPr/>
          <p:nvPr/>
        </p:nvSpPr>
        <p:spPr>
          <a:xfrm>
            <a:off x="5447929" y="4089588"/>
            <a:ext cx="1296143" cy="32691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E20FC97-1169-EB3D-C18F-8768D8E1244D}"/>
              </a:ext>
            </a:extLst>
          </p:cNvPr>
          <p:cNvSpPr/>
          <p:nvPr/>
        </p:nvSpPr>
        <p:spPr>
          <a:xfrm>
            <a:off x="5447929" y="4089588"/>
            <a:ext cx="335031" cy="326913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4CF284-F5E9-7E56-4BF0-D714FE48825D}"/>
              </a:ext>
            </a:extLst>
          </p:cNvPr>
          <p:cNvSpPr txBox="1"/>
          <p:nvPr/>
        </p:nvSpPr>
        <p:spPr>
          <a:xfrm>
            <a:off x="5801037" y="4122019"/>
            <a:ext cx="9430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기능 구현</a:t>
            </a:r>
          </a:p>
        </p:txBody>
      </p:sp>
      <p:pic>
        <p:nvPicPr>
          <p:cNvPr id="116" name="그래픽 115">
            <a:extLst>
              <a:ext uri="{FF2B5EF4-FFF2-40B4-BE49-F238E27FC236}">
                <a16:creationId xmlns:a16="http://schemas.microsoft.com/office/drawing/2014/main" id="{F79D55F9-8B33-7828-2890-B15818F01C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563520" y="4160083"/>
            <a:ext cx="149803" cy="180532"/>
          </a:xfrm>
          <a:prstGeom prst="rect">
            <a:avLst/>
          </a:prstGeom>
        </p:spPr>
      </p:pic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85CAA8B-560C-951E-7A12-FF6ED0E82B03}"/>
              </a:ext>
            </a:extLst>
          </p:cNvPr>
          <p:cNvSpPr/>
          <p:nvPr/>
        </p:nvSpPr>
        <p:spPr>
          <a:xfrm>
            <a:off x="5447929" y="4619813"/>
            <a:ext cx="2304255" cy="32691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A64813E-02E1-AB0E-776B-F41AF9BB336B}"/>
              </a:ext>
            </a:extLst>
          </p:cNvPr>
          <p:cNvSpPr/>
          <p:nvPr/>
        </p:nvSpPr>
        <p:spPr>
          <a:xfrm>
            <a:off x="5447929" y="4619813"/>
            <a:ext cx="335031" cy="326913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6BC604-1341-255F-4D68-038320EDB4D1}"/>
              </a:ext>
            </a:extLst>
          </p:cNvPr>
          <p:cNvSpPr txBox="1"/>
          <p:nvPr/>
        </p:nvSpPr>
        <p:spPr>
          <a:xfrm>
            <a:off x="5801037" y="4652244"/>
            <a:ext cx="20231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ctr">
              <a:spcBef>
                <a:spcPts val="600"/>
              </a:spcBef>
              <a:buFont typeface="Arial" panose="020B0604020202020204" pitchFamily="34" charset="0"/>
              <a:buNone/>
              <a:defRPr/>
            </a:pP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단위 테스트</a:t>
            </a:r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rPr>
              <a:t>통합 테스트</a:t>
            </a:r>
          </a:p>
        </p:txBody>
      </p:sp>
      <p:pic>
        <p:nvPicPr>
          <p:cNvPr id="117" name="그래픽 116">
            <a:extLst>
              <a:ext uri="{FF2B5EF4-FFF2-40B4-BE49-F238E27FC236}">
                <a16:creationId xmlns:a16="http://schemas.microsoft.com/office/drawing/2014/main" id="{01B09901-6B22-2819-F326-A2CC1AA6BA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563520" y="4698246"/>
            <a:ext cx="149803" cy="180532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개발 </a:t>
              </a:r>
              <a:r>
                <a:rPr lang="ko-KR" altLang="en-US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일정</a:t>
              </a:r>
              <a:endParaRPr lang="en-US" altLang="ko-KR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2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개발 </a:t>
              </a:r>
              <a:r>
                <a:rPr lang="ko-KR" altLang="en-US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일정 </a:t>
              </a:r>
              <a:r>
                <a:rPr lang="en-US" altLang="ko-KR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WBS</a:t>
              </a:r>
              <a:endParaRPr lang="en-US" altLang="ko-KR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46763" y="3244850"/>
            <a:ext cx="4984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latin typeface="Century Gothic" panose="020B0502020202020204" pitchFamily="34" charset="0"/>
              </a:rPr>
              <a:t>　</a:t>
            </a:r>
            <a:r>
              <a:rPr lang="ko-KR" altLang="en-US"/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380" y="1922726"/>
            <a:ext cx="9688751" cy="4746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710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DB ERD</a:t>
              </a:r>
              <a:endParaRPr lang="en-US" altLang="ko-KR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380" y="1988840"/>
            <a:ext cx="8567906" cy="46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2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8465801" cy="830997"/>
            <a:chOff x="376102" y="333243"/>
            <a:chExt cx="559774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110973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11097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공통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메인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8" name="순서도: 연결자 17"/>
          <p:cNvSpPr/>
          <p:nvPr/>
        </p:nvSpPr>
        <p:spPr>
          <a:xfrm>
            <a:off x="7579289" y="200374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</a:p>
        </p:txBody>
      </p:sp>
      <p:sp>
        <p:nvSpPr>
          <p:cNvPr id="19" name="순서도: 연결자 18"/>
          <p:cNvSpPr/>
          <p:nvPr/>
        </p:nvSpPr>
        <p:spPr>
          <a:xfrm>
            <a:off x="7579289" y="255402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7" y="2025770"/>
            <a:ext cx="7200000" cy="26194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7" y="1554289"/>
            <a:ext cx="7200000" cy="2684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2" y="3608515"/>
            <a:ext cx="7920000" cy="2988837"/>
          </a:xfrm>
          <a:prstGeom prst="rect">
            <a:avLst/>
          </a:prstGeom>
        </p:spPr>
      </p:pic>
      <p:sp>
        <p:nvSpPr>
          <p:cNvPr id="24" name="순서도: 연결자 23"/>
          <p:cNvSpPr/>
          <p:nvPr/>
        </p:nvSpPr>
        <p:spPr>
          <a:xfrm>
            <a:off x="7579289" y="153553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2" y="2478402"/>
            <a:ext cx="7200000" cy="474499"/>
          </a:xfrm>
          <a:prstGeom prst="rect">
            <a:avLst/>
          </a:prstGeom>
        </p:spPr>
      </p:pic>
      <p:sp>
        <p:nvSpPr>
          <p:cNvPr id="29" name="순서도: 연결자 28"/>
          <p:cNvSpPr/>
          <p:nvPr/>
        </p:nvSpPr>
        <p:spPr>
          <a:xfrm>
            <a:off x="2313371" y="557416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784467"/>
              </p:ext>
            </p:extLst>
          </p:nvPr>
        </p:nvGraphicFramePr>
        <p:xfrm>
          <a:off x="8467421" y="966657"/>
          <a:ext cx="3378191" cy="5450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메인</a:t>
                      </a:r>
                    </a:p>
                    <a:p>
                      <a:pPr algn="l" latinLnBrk="1"/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로그인 화면으로 이동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로그인 상태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+mn-lt"/>
                          <a:ea typeface="나눔고딕" panose="020D0604000000000000" pitchFamily="50" charset="-127"/>
                        </a:rPr>
                        <a:t>마이페이지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장바구니로 이동</a:t>
                      </a:r>
                      <a:r>
                        <a:rPr lang="en-US" altLang="ko-KR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로그아웃 기능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133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소개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여성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남성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경매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게시판 및 검색 기능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SHOP</a:t>
                      </a:r>
                      <a:r>
                        <a:rPr lang="en-US" altLang="ko-KR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 NOW </a:t>
                      </a:r>
                      <a:r>
                        <a:rPr lang="ko-KR" altLang="en-US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→ 클릭 시 상품 리스트 화면으로 이동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770058" cy="830997"/>
            <a:chOff x="376102" y="333243"/>
            <a:chExt cx="7121366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11097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110971" y="585057"/>
              <a:ext cx="63864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공통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메인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상품 리스트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4" name="내용 개체 틀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0" y="1492623"/>
            <a:ext cx="8010000" cy="50687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880388"/>
              </p:ext>
            </p:extLst>
          </p:nvPr>
        </p:nvGraphicFramePr>
        <p:xfrm>
          <a:off x="8382352" y="1556792"/>
          <a:ext cx="3378191" cy="34943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메인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_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상품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_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리스트</a:t>
                      </a:r>
                    </a:p>
                    <a:p>
                      <a:pPr algn="l" latinLnBrk="1"/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인기 상품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최신 상품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세일 상품</a:t>
                      </a:r>
                      <a:r>
                        <a:rPr lang="ko-KR" altLang="en-US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의 리스트를 표시 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4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770061" cy="830997"/>
            <a:chOff x="376102" y="333243"/>
            <a:chExt cx="7121369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110972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110974" y="585057"/>
              <a:ext cx="63864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공통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메인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경매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811" y="1634997"/>
            <a:ext cx="7591084" cy="4522348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412729"/>
              </p:ext>
            </p:extLst>
          </p:nvPr>
        </p:nvGraphicFramePr>
        <p:xfrm>
          <a:off x="8472264" y="1470810"/>
          <a:ext cx="3378191" cy="41484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+mn-lt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>
                          <a:latin typeface="+mn-lt"/>
                        </a:rPr>
                        <a:t>메인</a:t>
                      </a:r>
                      <a:r>
                        <a:rPr lang="en-US" altLang="ko-KR" sz="1000" dirty="0" smtClean="0">
                          <a:latin typeface="+mn-lt"/>
                        </a:rPr>
                        <a:t>_</a:t>
                      </a:r>
                      <a:r>
                        <a:rPr lang="ko-KR" altLang="en-US" sz="1000" dirty="0" smtClean="0">
                          <a:latin typeface="+mn-lt"/>
                        </a:rPr>
                        <a:t>경매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</a:rPr>
                        <a:t>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</a:rPr>
                        <a:t>경매 물품과 남은 시간을 표시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</a:rPr>
                        <a:t>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>
                          <a:latin typeface="+mn-lt"/>
                        </a:rPr>
                        <a:t>경매 참여가 가능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779700"/>
                  </a:ext>
                </a:extLst>
              </a:tr>
            </a:tbl>
          </a:graphicData>
        </a:graphic>
      </p:graphicFrame>
      <p:sp>
        <p:nvSpPr>
          <p:cNvPr id="18" name="순서도: 연결자 17"/>
          <p:cNvSpPr/>
          <p:nvPr/>
        </p:nvSpPr>
        <p:spPr>
          <a:xfrm>
            <a:off x="7392144" y="252890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9" name="순서도: 연결자 18"/>
          <p:cNvSpPr/>
          <p:nvPr/>
        </p:nvSpPr>
        <p:spPr>
          <a:xfrm>
            <a:off x="6456040" y="342900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6137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770058" cy="830997"/>
            <a:chOff x="376102" y="333243"/>
            <a:chExt cx="7121366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11097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110971" y="585057"/>
              <a:ext cx="63864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공통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메인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마감 임박 경매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357" y="1448780"/>
            <a:ext cx="7416824" cy="4959291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93042"/>
              </p:ext>
            </p:extLst>
          </p:nvPr>
        </p:nvGraphicFramePr>
        <p:xfrm>
          <a:off x="8322958" y="1453644"/>
          <a:ext cx="3378191" cy="49927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50410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+mn-lt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5641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>
                          <a:latin typeface="+mn-lt"/>
                        </a:rPr>
                        <a:t>메인</a:t>
                      </a:r>
                      <a:r>
                        <a:rPr lang="en-US" altLang="ko-KR" sz="1000" smtClean="0">
                          <a:latin typeface="+mn-lt"/>
                        </a:rPr>
                        <a:t>_</a:t>
                      </a:r>
                      <a:r>
                        <a:rPr lang="ko-KR" altLang="en-US" sz="1000" b="1" smtClean="0">
                          <a:ln>
                            <a:solidFill>
                              <a:schemeClr val="accent1">
                                <a:shade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</a:rPr>
                        <a:t>마감 임박 경매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</a:rPr>
                        <a:t>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>
                          <a:latin typeface="+mn-lt"/>
                        </a:rPr>
                        <a:t>마감 입박 경매들을 </a:t>
                      </a:r>
                      <a:r>
                        <a:rPr lang="ko-KR" altLang="en-US" sz="1000" dirty="0" smtClean="0">
                          <a:latin typeface="+mn-lt"/>
                        </a:rPr>
                        <a:t>표시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>
                          <a:latin typeface="+mn-lt"/>
                        </a:rPr>
                        <a:t>경매에 참여</a:t>
                      </a:r>
                      <a:endParaRPr lang="en-US" altLang="ko-KR" sz="1000" smtClean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36795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</a:rPr>
                        <a:t>회사소개</a:t>
                      </a:r>
                      <a:r>
                        <a:rPr lang="en-US" altLang="ko-KR" sz="10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+mn-lt"/>
                        </a:rPr>
                        <a:t>이용약관</a:t>
                      </a:r>
                      <a:r>
                        <a:rPr lang="en-US" altLang="ko-KR" sz="10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+mn-lt"/>
                        </a:rPr>
                        <a:t>개인정보처리방침에 대한 정보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220811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</a:rPr>
                        <a:t>공지사항</a:t>
                      </a:r>
                      <a:r>
                        <a:rPr lang="en-US" altLang="ko-KR" sz="1000" dirty="0" smtClean="0">
                          <a:latin typeface="+mn-lt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000" dirty="0" smtClean="0">
                          <a:latin typeface="+mn-lt"/>
                        </a:rPr>
                        <a:t>고객센터</a:t>
                      </a:r>
                      <a:r>
                        <a:rPr lang="ko-KR" altLang="en-US" sz="1000" baseline="0" dirty="0" smtClean="0">
                          <a:latin typeface="+mn-lt"/>
                        </a:rPr>
                        <a:t>에 대한 정보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341237"/>
                  </a:ext>
                </a:extLst>
              </a:tr>
            </a:tbl>
          </a:graphicData>
        </a:graphic>
      </p:graphicFrame>
      <p:sp>
        <p:nvSpPr>
          <p:cNvPr id="21" name="순서도: 연결자 20"/>
          <p:cNvSpPr/>
          <p:nvPr/>
        </p:nvSpPr>
        <p:spPr>
          <a:xfrm>
            <a:off x="2819636" y="157219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3" name="순서도: 연결자 22"/>
          <p:cNvSpPr/>
          <p:nvPr/>
        </p:nvSpPr>
        <p:spPr>
          <a:xfrm>
            <a:off x="2678124" y="483315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24" name="순서도: 연결자 23"/>
          <p:cNvSpPr/>
          <p:nvPr/>
        </p:nvSpPr>
        <p:spPr>
          <a:xfrm>
            <a:off x="663942" y="392353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25" name="순서도: 연결자 24"/>
          <p:cNvSpPr/>
          <p:nvPr/>
        </p:nvSpPr>
        <p:spPr>
          <a:xfrm>
            <a:off x="3988970" y="483315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051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770058" cy="830997"/>
            <a:chOff x="376102" y="333243"/>
            <a:chExt cx="7121366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11097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110971" y="585057"/>
              <a:ext cx="63864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공통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소개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9" name="내용 개체 틀 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458189"/>
            <a:ext cx="4320000" cy="326695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3897599"/>
            <a:ext cx="4320000" cy="2698206"/>
          </a:xfrm>
          <a:prstGeom prst="rect">
            <a:avLst/>
          </a:prstGeom>
        </p:spPr>
      </p:pic>
      <p:sp>
        <p:nvSpPr>
          <p:cNvPr id="30" name="순서도: 연결자 29"/>
          <p:cNvSpPr/>
          <p:nvPr/>
        </p:nvSpPr>
        <p:spPr>
          <a:xfrm>
            <a:off x="852854" y="132280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31" name="순서도: 연결자 30"/>
          <p:cNvSpPr/>
          <p:nvPr/>
        </p:nvSpPr>
        <p:spPr>
          <a:xfrm>
            <a:off x="5699956" y="362705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32" name="순서도: 연결자 31"/>
          <p:cNvSpPr/>
          <p:nvPr/>
        </p:nvSpPr>
        <p:spPr>
          <a:xfrm>
            <a:off x="5699956" y="548682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06423"/>
              </p:ext>
            </p:extLst>
          </p:nvPr>
        </p:nvGraphicFramePr>
        <p:xfrm>
          <a:off x="8531821" y="1542818"/>
          <a:ext cx="3378191" cy="48025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소개</a:t>
                      </a:r>
                      <a:endParaRPr lang="en-US" altLang="ko-KR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[ Definition ]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Challenge Farm </a:t>
                      </a:r>
                      <a:r>
                        <a:rPr lang="ko-KR" altLang="en-US" sz="1000" dirty="0" smtClean="0"/>
                        <a:t>소개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파트너십 브랜드 목록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77970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프로젝트 멤버와 역할</a:t>
                      </a:r>
                      <a:r>
                        <a:rPr lang="ko-KR" altLang="en-US" sz="1000" baseline="0" dirty="0" smtClean="0"/>
                        <a:t> 소개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971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5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8465801" cy="830997"/>
            <a:chOff x="376102" y="333243"/>
            <a:chExt cx="559774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11097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11097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공통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로그인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95015"/>
              </p:ext>
            </p:extLst>
          </p:nvPr>
        </p:nvGraphicFramePr>
        <p:xfrm>
          <a:off x="8514453" y="1579035"/>
          <a:ext cx="3378191" cy="47425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512229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67685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</a:t>
                      </a:r>
                      <a:endParaRPr lang="en-US" altLang="ko-KR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5076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[ Definition ]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507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50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 버튼 클릭 시 로그인 시도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50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아이디 저장하기 체크 시 쿠키에 아이디 저장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779700"/>
                  </a:ext>
                </a:extLst>
              </a:tr>
              <a:tr h="50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아이디 찾기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클릭 시 페이지 이동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971793"/>
                  </a:ext>
                </a:extLst>
              </a:tr>
              <a:tr h="50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 비밀번호 찾기 클릭 시 페이지 이동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536897"/>
                  </a:ext>
                </a:extLst>
              </a:tr>
              <a:tr h="507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 가입 버튼 클릭 시 가입 약관 동의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0918924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410892" y="1543583"/>
            <a:ext cx="5513200" cy="4778015"/>
            <a:chOff x="1137866" y="1085871"/>
            <a:chExt cx="5927116" cy="5400000"/>
          </a:xfrm>
        </p:grpSpPr>
        <p:pic>
          <p:nvPicPr>
            <p:cNvPr id="17" name="내용 개체 틀 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866" y="1085871"/>
              <a:ext cx="5927116" cy="5400000"/>
            </a:xfrm>
            <a:prstGeom prst="rect">
              <a:avLst/>
            </a:prstGeom>
          </p:spPr>
        </p:pic>
        <p:sp>
          <p:nvSpPr>
            <p:cNvPr id="18" name="순서도: 연결자 17"/>
            <p:cNvSpPr/>
            <p:nvPr/>
          </p:nvSpPr>
          <p:spPr>
            <a:xfrm>
              <a:off x="6607782" y="3785871"/>
              <a:ext cx="304800" cy="306000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</a:p>
          </p:txBody>
        </p:sp>
        <p:sp>
          <p:nvSpPr>
            <p:cNvPr id="19" name="순서도: 연결자 18"/>
            <p:cNvSpPr/>
            <p:nvPr/>
          </p:nvSpPr>
          <p:spPr>
            <a:xfrm>
              <a:off x="2978939" y="4897261"/>
              <a:ext cx="304800" cy="306000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en-US" altLang="ko-KR" dirty="0" smtClean="0"/>
            </a:p>
          </p:txBody>
        </p:sp>
        <p:sp>
          <p:nvSpPr>
            <p:cNvPr id="20" name="순서도: 연결자 19"/>
            <p:cNvSpPr/>
            <p:nvPr/>
          </p:nvSpPr>
          <p:spPr>
            <a:xfrm>
              <a:off x="2010045" y="6085936"/>
              <a:ext cx="304800" cy="306000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en-US" altLang="ko-KR" dirty="0" smtClean="0"/>
            </a:p>
          </p:txBody>
        </p:sp>
        <p:sp>
          <p:nvSpPr>
            <p:cNvPr id="21" name="순서도: 연결자 20"/>
            <p:cNvSpPr/>
            <p:nvPr/>
          </p:nvSpPr>
          <p:spPr>
            <a:xfrm>
              <a:off x="3796624" y="6085936"/>
              <a:ext cx="304800" cy="306000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en-US" altLang="ko-KR" dirty="0" smtClean="0"/>
            </a:p>
          </p:txBody>
        </p:sp>
        <p:sp>
          <p:nvSpPr>
            <p:cNvPr id="23" name="순서도: 연결자 22"/>
            <p:cNvSpPr/>
            <p:nvPr/>
          </p:nvSpPr>
          <p:spPr>
            <a:xfrm>
              <a:off x="5716277" y="6085936"/>
              <a:ext cx="304800" cy="306000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83568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238425" cy="830997"/>
            <a:chOff x="376102" y="333243"/>
            <a:chExt cx="676984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11097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110973" y="585057"/>
              <a:ext cx="60349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공통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로그인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아이디 찾기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4" name="내용 개체 틀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18" y="1384785"/>
            <a:ext cx="4476190" cy="40285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798511"/>
            <a:ext cx="8933333" cy="942857"/>
          </a:xfrm>
          <a:prstGeom prst="rect">
            <a:avLst/>
          </a:prstGeom>
        </p:spPr>
      </p:pic>
      <p:sp>
        <p:nvSpPr>
          <p:cNvPr id="29" name="순서도: 연결자 28"/>
          <p:cNvSpPr/>
          <p:nvPr/>
        </p:nvSpPr>
        <p:spPr>
          <a:xfrm>
            <a:off x="2999794" y="545293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15185"/>
              </p:ext>
            </p:extLst>
          </p:nvPr>
        </p:nvGraphicFramePr>
        <p:xfrm>
          <a:off x="8112224" y="1476819"/>
          <a:ext cx="3378191" cy="41484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아이디 찾기</a:t>
                      </a:r>
                      <a:endParaRPr lang="en-US" altLang="ko-KR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[ Definition ]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이름과 전화번호를 입력 후 아이디 찾기 버튼을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회원 정보가 일치하면 아이디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이메일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를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779700"/>
                  </a:ext>
                </a:extLst>
              </a:tr>
            </a:tbl>
          </a:graphicData>
        </a:graphic>
      </p:graphicFrame>
      <p:sp>
        <p:nvSpPr>
          <p:cNvPr id="34" name="순서도: 연결자 33"/>
          <p:cNvSpPr/>
          <p:nvPr/>
        </p:nvSpPr>
        <p:spPr>
          <a:xfrm>
            <a:off x="2963652" y="150282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2884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5843973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7477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5843972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5843972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5843972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5843972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583853" cy="830997"/>
            <a:chOff x="376102" y="333243"/>
            <a:chExt cx="6998244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11097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110971" y="585057"/>
              <a:ext cx="62633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공통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로그인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비밀번호 찾기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" y="5568351"/>
            <a:ext cx="7586706" cy="376745"/>
          </a:xfrm>
          <a:prstGeom prst="rect">
            <a:avLst/>
          </a:prstGeom>
        </p:spPr>
      </p:pic>
      <p:pic>
        <p:nvPicPr>
          <p:cNvPr id="19" name="내용 개체 틀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" y="1599208"/>
            <a:ext cx="3600000" cy="323747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31" y="1599209"/>
            <a:ext cx="3600000" cy="3237470"/>
          </a:xfrm>
          <a:prstGeom prst="rect">
            <a:avLst/>
          </a:prstGeom>
        </p:spPr>
      </p:pic>
      <p:sp>
        <p:nvSpPr>
          <p:cNvPr id="21" name="순서도: 연결자 20"/>
          <p:cNvSpPr/>
          <p:nvPr/>
        </p:nvSpPr>
        <p:spPr>
          <a:xfrm>
            <a:off x="1033459" y="160725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3" name="순서도: 연결자 22"/>
          <p:cNvSpPr/>
          <p:nvPr/>
        </p:nvSpPr>
        <p:spPr>
          <a:xfrm>
            <a:off x="3926371" y="521477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30" name="순서도: 연결자 29"/>
          <p:cNvSpPr/>
          <p:nvPr/>
        </p:nvSpPr>
        <p:spPr>
          <a:xfrm>
            <a:off x="4920023" y="160725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040668"/>
              </p:ext>
            </p:extLst>
          </p:nvPr>
        </p:nvGraphicFramePr>
        <p:xfrm>
          <a:off x="8199047" y="1542818"/>
          <a:ext cx="3378191" cy="48025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비밀번호 찾기</a:t>
                      </a:r>
                      <a:endParaRPr lang="en-US" altLang="ko-KR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[ Definition ]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dirty="0" smtClean="0"/>
                        <a:t>전화번호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이메일을 입력 후 인증번호 전송 버튼을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인증번호가 일치하면 비밀번호 변경 페이지로 이동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77970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변경할 비밀번호와 인증번호를 </a:t>
                      </a:r>
                      <a:r>
                        <a:rPr lang="ko-KR" altLang="en-US" sz="1000" dirty="0" err="1" smtClean="0"/>
                        <a:t>입력후</a:t>
                      </a:r>
                      <a:r>
                        <a:rPr lang="ko-KR" altLang="en-US" sz="1000" dirty="0" smtClean="0"/>
                        <a:t> 비밀번호 변경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058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90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112386" cy="830997"/>
            <a:chOff x="376102" y="333243"/>
            <a:chExt cx="626055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55286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55285" y="585057"/>
              <a:ext cx="55813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공통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회원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가입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이용약관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4" name="내용 개체 틀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04" y="1448780"/>
            <a:ext cx="3973869" cy="5210468"/>
          </a:xfrm>
          <a:prstGeom prst="rect">
            <a:avLst/>
          </a:prstGeom>
        </p:spPr>
      </p:pic>
      <p:sp>
        <p:nvSpPr>
          <p:cNvPr id="25" name="순서도: 연결자 24"/>
          <p:cNvSpPr/>
          <p:nvPr/>
        </p:nvSpPr>
        <p:spPr>
          <a:xfrm>
            <a:off x="3414936" y="179085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120690"/>
              </p:ext>
            </p:extLst>
          </p:nvPr>
        </p:nvGraphicFramePr>
        <p:xfrm>
          <a:off x="8220236" y="1581679"/>
          <a:ext cx="3708412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0381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91803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회원가입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이용약관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필수 값 체크 확인 후 회원가입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1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8960258" cy="830997"/>
            <a:chOff x="376102" y="333243"/>
            <a:chExt cx="554727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6050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6050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공통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회원 가입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4" name="내용 개체 틀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416054"/>
            <a:ext cx="4174517" cy="5217302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293150"/>
              </p:ext>
            </p:extLst>
          </p:nvPr>
        </p:nvGraphicFramePr>
        <p:xfrm>
          <a:off x="7639753" y="1556792"/>
          <a:ext cx="4216887" cy="48552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8752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3318135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49088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43700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회원가입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46805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5579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55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아이디 입력 칸에 값 입력 시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상에 해당 아이디가 있는지 확인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55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암호와 암호 재확인 칸에 값 입력 시 두 개의 값이 같은지 확인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55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번호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dirty="0" smtClean="0"/>
                        <a:t>인증 값 확인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55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우편번호 찾기 버튼 클릭 시 다음 우편번호 팝업 창 호출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41136"/>
                  </a:ext>
                </a:extLst>
              </a:tr>
              <a:tr h="557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 가입 버튼 클릭 시 필수 값들이 입력되어 있는지 확인</a:t>
                      </a:r>
                      <a:r>
                        <a:rPr lang="ko-KR" altLang="en-US" sz="1000" baseline="0" dirty="0" smtClean="0"/>
                        <a:t> 후 </a:t>
                      </a:r>
                      <a:r>
                        <a:rPr lang="ko-KR" altLang="en-US" sz="1000" dirty="0" smtClean="0"/>
                        <a:t>가입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440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53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2656"/>
            <a:ext cx="10021582" cy="830997"/>
            <a:chOff x="376102" y="333243"/>
            <a:chExt cx="585340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2042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판매상품 리스트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0" name="내용 개체 틀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85" y="2149227"/>
            <a:ext cx="5027778" cy="444687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3" y="1357948"/>
            <a:ext cx="7200000" cy="630892"/>
          </a:xfrm>
          <a:prstGeom prst="rect">
            <a:avLst/>
          </a:prstGeom>
        </p:spPr>
      </p:pic>
      <p:sp>
        <p:nvSpPr>
          <p:cNvPr id="32" name="순서도: 연결자 31"/>
          <p:cNvSpPr/>
          <p:nvPr/>
        </p:nvSpPr>
        <p:spPr>
          <a:xfrm>
            <a:off x="2135560" y="239882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en-US" altLang="ko-KR" dirty="0" smtClean="0"/>
          </a:p>
        </p:txBody>
      </p:sp>
      <p:sp>
        <p:nvSpPr>
          <p:cNvPr id="33" name="순서도: 연결자 32"/>
          <p:cNvSpPr/>
          <p:nvPr/>
        </p:nvSpPr>
        <p:spPr>
          <a:xfrm>
            <a:off x="3414936" y="276684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sp>
        <p:nvSpPr>
          <p:cNvPr id="34" name="순서도: 연결자 33"/>
          <p:cNvSpPr/>
          <p:nvPr/>
        </p:nvSpPr>
        <p:spPr>
          <a:xfrm>
            <a:off x="5062237" y="274492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35" name="순서도: 연결자 34"/>
          <p:cNvSpPr/>
          <p:nvPr/>
        </p:nvSpPr>
        <p:spPr>
          <a:xfrm>
            <a:off x="6331260" y="188082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36" name="순서도: 연결자 35"/>
          <p:cNvSpPr/>
          <p:nvPr/>
        </p:nvSpPr>
        <p:spPr>
          <a:xfrm>
            <a:off x="3583671" y="1484784"/>
            <a:ext cx="280031" cy="25961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996171"/>
              </p:ext>
            </p:extLst>
          </p:nvPr>
        </p:nvGraphicFramePr>
        <p:xfrm>
          <a:off x="8105023" y="1393414"/>
          <a:ext cx="3867562" cy="50239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4301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304326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53827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71770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 리스트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53827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5382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538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여성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남성 판매상품 리스트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538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신상품순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인기상품순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가격순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할인율순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구매후기순으로 정렬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538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하트를 클릭하면 </a:t>
                      </a:r>
                      <a:r>
                        <a:rPr lang="ko-KR" altLang="en-US" sz="1000" dirty="0" err="1" smtClean="0"/>
                        <a:t>찜한</a:t>
                      </a:r>
                      <a:r>
                        <a:rPr lang="ko-KR" altLang="en-US" sz="1000" dirty="0" smtClean="0"/>
                        <a:t> 목록에 상품을</a:t>
                      </a:r>
                      <a:r>
                        <a:rPr lang="ko-KR" altLang="en-US" sz="1000" baseline="0" dirty="0" smtClean="0"/>
                        <a:t> 저장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538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상품을 클릭하면 상세페이지로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568782"/>
                  </a:ext>
                </a:extLst>
              </a:tr>
              <a:tr h="538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상품을 카테고리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브랜드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가격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사이즈 별로 분류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4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1" y="333243"/>
            <a:ext cx="10877231" cy="830997"/>
            <a:chOff x="376102" y="333243"/>
            <a:chExt cx="53963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90962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909619" y="585057"/>
              <a:ext cx="48628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판매상품 리스트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상세</a:t>
              </a:r>
              <a:endParaRPr lang="ko-KR" altLang="en-US" sz="3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4" name="내용 개체 틀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95" y="1521188"/>
            <a:ext cx="3921726" cy="360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3373388"/>
            <a:ext cx="4680000" cy="316032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713263" y="3876377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순서도: 연결자 29"/>
          <p:cNvSpPr/>
          <p:nvPr/>
        </p:nvSpPr>
        <p:spPr>
          <a:xfrm>
            <a:off x="1480636" y="596086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sp>
        <p:nvSpPr>
          <p:cNvPr id="31" name="순서도: 연결자 30"/>
          <p:cNvSpPr/>
          <p:nvPr/>
        </p:nvSpPr>
        <p:spPr>
          <a:xfrm>
            <a:off x="3331416" y="372828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32" name="순서도: 연결자 31"/>
          <p:cNvSpPr/>
          <p:nvPr/>
        </p:nvSpPr>
        <p:spPr>
          <a:xfrm>
            <a:off x="2408463" y="597195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en-US" altLang="ko-KR" dirty="0" smtClean="0"/>
          </a:p>
        </p:txBody>
      </p:sp>
      <p:sp>
        <p:nvSpPr>
          <p:cNvPr id="33" name="순서도: 연결자 32"/>
          <p:cNvSpPr/>
          <p:nvPr/>
        </p:nvSpPr>
        <p:spPr>
          <a:xfrm>
            <a:off x="476438" y="594525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34" name="순서도: 연결자 33"/>
          <p:cNvSpPr/>
          <p:nvPr/>
        </p:nvSpPr>
        <p:spPr>
          <a:xfrm>
            <a:off x="3334116" y="514858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07869"/>
              </p:ext>
            </p:extLst>
          </p:nvPr>
        </p:nvGraphicFramePr>
        <p:xfrm>
          <a:off x="8011416" y="1534709"/>
          <a:ext cx="3989240" cy="48106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50234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3139006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51542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68723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리스트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51542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515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51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하트</a:t>
                      </a:r>
                      <a:r>
                        <a:rPr lang="ko-KR" altLang="en-US" sz="1000" baseline="0" dirty="0" smtClean="0"/>
                        <a:t> 이미지를 클릭하면 </a:t>
                      </a:r>
                      <a:r>
                        <a:rPr lang="ko-KR" altLang="en-US" sz="1000" baseline="0" dirty="0" err="1" smtClean="0"/>
                        <a:t>찜한</a:t>
                      </a:r>
                      <a:r>
                        <a:rPr lang="ko-KR" altLang="en-US" sz="1000" baseline="0" dirty="0" smtClean="0"/>
                        <a:t> 목록에 저장되고 옆에 숫자는 </a:t>
                      </a:r>
                      <a:r>
                        <a:rPr lang="ko-KR" altLang="en-US" sz="1000" baseline="0" dirty="0" err="1" smtClean="0"/>
                        <a:t>찜한</a:t>
                      </a:r>
                      <a:r>
                        <a:rPr lang="ko-KR" altLang="en-US" sz="1000" baseline="0" dirty="0" smtClean="0"/>
                        <a:t> 수를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51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상품의 사이즈 선택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51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상품의 수량 선택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51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상품을 장바구니에</a:t>
                      </a:r>
                      <a:r>
                        <a:rPr lang="ko-KR" altLang="en-US" sz="1000" baseline="0" dirty="0" smtClean="0"/>
                        <a:t> 담기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41136"/>
                  </a:ext>
                </a:extLst>
              </a:tr>
              <a:tr h="515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사이즈를 선택 후 구매하기 버튼을 클릭하면 결제 창으로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29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1" y="333243"/>
            <a:ext cx="10877233" cy="830997"/>
            <a:chOff x="376102" y="333243"/>
            <a:chExt cx="5396396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909619" y="382581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909619" y="601524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판매상품 리스트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상세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2" y="1470057"/>
            <a:ext cx="3600000" cy="459928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32" y="1470056"/>
            <a:ext cx="3624873" cy="4600800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51192"/>
              </p:ext>
            </p:extLst>
          </p:nvPr>
        </p:nvGraphicFramePr>
        <p:xfrm>
          <a:off x="8256000" y="1520788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리스트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상품정보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상품정보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76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1" y="333243"/>
            <a:ext cx="10949242" cy="830997"/>
            <a:chOff x="376102" y="333243"/>
            <a:chExt cx="5432121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945344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945344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판매상품 리스트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상세</a:t>
              </a:r>
              <a:endParaRPr lang="ko-KR" altLang="en-US" sz="3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49"/>
          <a:stretch/>
        </p:blipFill>
        <p:spPr>
          <a:xfrm>
            <a:off x="1392455" y="1818659"/>
            <a:ext cx="5400000" cy="5302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5" y="4302938"/>
            <a:ext cx="5400000" cy="1646342"/>
          </a:xfrm>
          <a:prstGeom prst="rect">
            <a:avLst/>
          </a:prstGeom>
        </p:spPr>
      </p:pic>
      <p:sp>
        <p:nvSpPr>
          <p:cNvPr id="18" name="순서도: 연결자 17"/>
          <p:cNvSpPr/>
          <p:nvPr/>
        </p:nvSpPr>
        <p:spPr>
          <a:xfrm>
            <a:off x="3989317" y="1580367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9" name="순서도: 연결자 18"/>
          <p:cNvSpPr/>
          <p:nvPr/>
        </p:nvSpPr>
        <p:spPr>
          <a:xfrm>
            <a:off x="5965862" y="414114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117314"/>
              </p:ext>
            </p:extLst>
          </p:nvPr>
        </p:nvGraphicFramePr>
        <p:xfrm>
          <a:off x="8256000" y="1554739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리스트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사이즈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핏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리뷰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상품의 사이즈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핏을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상품의 리뷰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87" y="2243660"/>
            <a:ext cx="4134427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1" y="333243"/>
            <a:ext cx="10949242" cy="830997"/>
            <a:chOff x="376102" y="333243"/>
            <a:chExt cx="5432121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945344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945344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판매상품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장바구니</a:t>
              </a:r>
              <a:endParaRPr lang="ko-KR" altLang="en-US" sz="3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553041"/>
            <a:ext cx="7200000" cy="5044311"/>
          </a:xfrm>
          <a:prstGeom prst="rect">
            <a:avLst/>
          </a:prstGeom>
        </p:spPr>
      </p:pic>
      <p:sp>
        <p:nvSpPr>
          <p:cNvPr id="23" name="순서도: 연결자 22"/>
          <p:cNvSpPr/>
          <p:nvPr/>
        </p:nvSpPr>
        <p:spPr>
          <a:xfrm>
            <a:off x="993646" y="249567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4" name="순서도: 연결자 23"/>
          <p:cNvSpPr/>
          <p:nvPr/>
        </p:nvSpPr>
        <p:spPr>
          <a:xfrm>
            <a:off x="4561599" y="594708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899006"/>
              </p:ext>
            </p:extLst>
          </p:nvPr>
        </p:nvGraphicFramePr>
        <p:xfrm>
          <a:off x="8309788" y="1698755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장바구니에 담기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장바구니에 담긴 상품의 주문 정보 확인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구매 버튼을 누르면 결제 진행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1" y="333243"/>
            <a:ext cx="10403631" cy="1205921"/>
            <a:chOff x="376102" y="333243"/>
            <a:chExt cx="5444499" cy="12059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957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957722" y="585057"/>
              <a:ext cx="486287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판매상품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구매하기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441134"/>
            <a:ext cx="6480000" cy="51562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13" y="5159257"/>
            <a:ext cx="4409524" cy="1438095"/>
          </a:xfrm>
          <a:prstGeom prst="rect">
            <a:avLst/>
          </a:prstGeom>
        </p:spPr>
      </p:pic>
      <p:sp>
        <p:nvSpPr>
          <p:cNvPr id="21" name="순서도: 연결자 20"/>
          <p:cNvSpPr/>
          <p:nvPr/>
        </p:nvSpPr>
        <p:spPr>
          <a:xfrm>
            <a:off x="4412566" y="615612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23" name="순서도: 연결자 22"/>
          <p:cNvSpPr/>
          <p:nvPr/>
        </p:nvSpPr>
        <p:spPr>
          <a:xfrm>
            <a:off x="479897" y="113513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4" name="순서도: 연결자 23"/>
          <p:cNvSpPr/>
          <p:nvPr/>
        </p:nvSpPr>
        <p:spPr>
          <a:xfrm>
            <a:off x="945890" y="333223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09669"/>
              </p:ext>
            </p:extLst>
          </p:nvPr>
        </p:nvGraphicFramePr>
        <p:xfrm>
          <a:off x="8501096" y="1476722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구매하기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주문상품의</a:t>
                      </a:r>
                      <a:r>
                        <a:rPr lang="ko-KR" altLang="en-US" sz="1000" dirty="0" smtClean="0"/>
                        <a:t> 정보를 확인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배송지</a:t>
                      </a:r>
                      <a:r>
                        <a:rPr lang="ko-KR" altLang="en-US" sz="1000" dirty="0" smtClean="0"/>
                        <a:t> 정보 입력</a:t>
                      </a:r>
                      <a:endParaRPr lang="en-US" altLang="ko-KR" sz="1000" dirty="0" smtClean="0"/>
                    </a:p>
                    <a:p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연락처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배송주소는</a:t>
                      </a:r>
                      <a:r>
                        <a:rPr lang="ko-KR" altLang="en-US" sz="1000" dirty="0" smtClean="0"/>
                        <a:t> 필수 값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65388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상품의 총 결제 금액을 확인 후 결제하기 버튼을 클릭하면 결제수단 창으로 이동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46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44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552856" cy="830997"/>
            <a:chOff x="376102" y="333243"/>
            <a:chExt cx="6163712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5145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판매상품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결제하기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70" y="1429719"/>
            <a:ext cx="5400000" cy="5203637"/>
          </a:xfrm>
          <a:prstGeom prst="rect">
            <a:avLst/>
          </a:prstGeom>
        </p:spPr>
      </p:pic>
      <p:sp>
        <p:nvSpPr>
          <p:cNvPr id="24" name="순서도: 연결자 23"/>
          <p:cNvSpPr/>
          <p:nvPr/>
        </p:nvSpPr>
        <p:spPr>
          <a:xfrm>
            <a:off x="2814973" y="155377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5" name="순서도: 연결자 24"/>
          <p:cNvSpPr/>
          <p:nvPr/>
        </p:nvSpPr>
        <p:spPr>
          <a:xfrm>
            <a:off x="2088890" y="201880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208610"/>
              </p:ext>
            </p:extLst>
          </p:nvPr>
        </p:nvGraphicFramePr>
        <p:xfrm>
          <a:off x="8350520" y="1614301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구매하기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결제하기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이용약관 </a:t>
                      </a:r>
                      <a:r>
                        <a:rPr lang="ko-KR" altLang="en-US" sz="1000" dirty="0" err="1" smtClean="0"/>
                        <a:t>전체동의</a:t>
                      </a:r>
                      <a:r>
                        <a:rPr lang="ko-KR" altLang="en-US" sz="1000" dirty="0" smtClean="0"/>
                        <a:t> 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결제수단 선택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653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7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20272352">
            <a:off x="386995" y="508325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45412"/>
          <a:stretch/>
        </p:blipFill>
        <p:spPr>
          <a:xfrm>
            <a:off x="0" y="290180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01332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753086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/>
              </a:r>
              <a:b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01332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646757"/>
              <a:ext cx="1704241" cy="1006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</a:t>
              </a:r>
              <a:r>
                <a:rPr lang="ko-KR" altLang="en-US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</a:t>
              </a:r>
              <a:r>
                <a:rPr lang="en-US" altLang="ko-KR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endParaRPr lang="en-US" altLang="ko-KR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01332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701576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/>
              </a:r>
              <a:b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6642" y="2013328"/>
            <a:ext cx="2122307" cy="3803725"/>
            <a:chOff x="5066540" y="2373418"/>
            <a:chExt cx="2122307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761271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01332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753086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endParaRPr lang="en-US" altLang="ko-KR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552856" cy="830997"/>
            <a:chOff x="376102" y="333243"/>
            <a:chExt cx="6163712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5145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공지사항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7" name="내용 개체 틀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6" y="1514911"/>
            <a:ext cx="7695966" cy="501043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5292862" y="3679087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426524" y="4494923"/>
            <a:ext cx="921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7841576" y="3993750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순서도: 연결자 20"/>
          <p:cNvSpPr/>
          <p:nvPr/>
        </p:nvSpPr>
        <p:spPr>
          <a:xfrm>
            <a:off x="5617338" y="356263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7841576" y="4977614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순서도: 연결자 29"/>
          <p:cNvSpPr/>
          <p:nvPr/>
        </p:nvSpPr>
        <p:spPr>
          <a:xfrm>
            <a:off x="3420068" y="434192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31" name="순서도: 연결자 30"/>
          <p:cNvSpPr/>
          <p:nvPr/>
        </p:nvSpPr>
        <p:spPr>
          <a:xfrm>
            <a:off x="8131460" y="386863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33" name="순서도: 연결자 32"/>
          <p:cNvSpPr/>
          <p:nvPr/>
        </p:nvSpPr>
        <p:spPr>
          <a:xfrm>
            <a:off x="8131460" y="483340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800502"/>
              </p:ext>
            </p:extLst>
          </p:nvPr>
        </p:nvGraphicFramePr>
        <p:xfrm>
          <a:off x="8622465" y="1510712"/>
          <a:ext cx="3378191" cy="49066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08899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64432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08899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08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0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게시판 목록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0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검색 시 검색에 관련 항목만 출력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0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 상세페이지로 이동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60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상세페이지 이동시 조회수 증가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036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3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552856" cy="830997"/>
            <a:chOff x="376102" y="333243"/>
            <a:chExt cx="6163712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5145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자주 찾는 질문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FAQ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3" name="내용 개체 틀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0" y="1557006"/>
            <a:ext cx="6937602" cy="5112354"/>
          </a:xfrm>
          <a:prstGeom prst="rect">
            <a:avLst/>
          </a:prstGeom>
        </p:spPr>
      </p:pic>
      <p:sp>
        <p:nvSpPr>
          <p:cNvPr id="24" name="순서도: 연결자 23"/>
          <p:cNvSpPr/>
          <p:nvPr/>
        </p:nvSpPr>
        <p:spPr>
          <a:xfrm>
            <a:off x="3123115" y="355504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783632" y="3714249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079972"/>
              </p:ext>
            </p:extLst>
          </p:nvPr>
        </p:nvGraphicFramePr>
        <p:xfrm>
          <a:off x="8313415" y="1579034"/>
          <a:ext cx="3378191" cy="34943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자주 찾는 질문 </a:t>
                      </a:r>
                      <a:r>
                        <a:rPr lang="en-US" altLang="ko-KR" sz="1000" dirty="0" smtClean="0"/>
                        <a:t>(FAQ)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클릭 시 내용 출력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99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552856" cy="830997"/>
            <a:chOff x="376102" y="333243"/>
            <a:chExt cx="6163712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5145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고객 문의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7" name="내용 개체 틀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" y="1484784"/>
            <a:ext cx="8077588" cy="519625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147748" y="4301118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215436" y="4771004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7801572" y="5843651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순서도: 연결자 20"/>
          <p:cNvSpPr/>
          <p:nvPr/>
        </p:nvSpPr>
        <p:spPr>
          <a:xfrm>
            <a:off x="8167464" y="569065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sp>
        <p:nvSpPr>
          <p:cNvPr id="29" name="순서도: 연결자 28"/>
          <p:cNvSpPr/>
          <p:nvPr/>
        </p:nvSpPr>
        <p:spPr>
          <a:xfrm>
            <a:off x="2556414" y="461800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30" name="순서도: 연결자 29"/>
          <p:cNvSpPr/>
          <p:nvPr/>
        </p:nvSpPr>
        <p:spPr>
          <a:xfrm>
            <a:off x="1488726" y="414811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454964"/>
              </p:ext>
            </p:extLst>
          </p:nvPr>
        </p:nvGraphicFramePr>
        <p:xfrm>
          <a:off x="8622465" y="1476722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고객 문의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답변 유무에</a:t>
                      </a:r>
                      <a:r>
                        <a:rPr lang="ko-KR" altLang="en-US" sz="1000" baseline="0" dirty="0" smtClean="0"/>
                        <a:t> 따라 대기중 답변 완료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카테고리 구분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고객문의 작성페이지로 이동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80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552856" cy="830997"/>
            <a:chOff x="376102" y="333243"/>
            <a:chExt cx="6163712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5145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문의 등록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77501"/>
              </p:ext>
            </p:extLst>
          </p:nvPr>
        </p:nvGraphicFramePr>
        <p:xfrm>
          <a:off x="8622465" y="1402703"/>
          <a:ext cx="3378191" cy="5050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3005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6379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문의 등록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471548"/>
                  </a:ext>
                </a:extLst>
              </a:tr>
              <a:tr h="59308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379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37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클릭하여 카테고리 선택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37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파일 선택 클릭으로 파일 추가 및 첨부된 파일 이름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37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 클릭 시 업로드한 파일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37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등록 클릭 시 입력한 값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</a:t>
                      </a:r>
                      <a:r>
                        <a:rPr lang="en-US" altLang="ko-KR" sz="1000" dirty="0" smtClean="0"/>
                        <a:t>INSERT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</a:tbl>
          </a:graphicData>
        </a:graphic>
      </p:graphicFrame>
      <p:pic>
        <p:nvPicPr>
          <p:cNvPr id="23" name="내용 개체 틀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5" y="1417977"/>
            <a:ext cx="7713173" cy="5431403"/>
          </a:xfrm>
          <a:prstGeom prst="rect">
            <a:avLst/>
          </a:prstGeom>
        </p:spPr>
      </p:pic>
      <p:sp>
        <p:nvSpPr>
          <p:cNvPr id="24" name="순서도: 연결자 23"/>
          <p:cNvSpPr/>
          <p:nvPr/>
        </p:nvSpPr>
        <p:spPr>
          <a:xfrm>
            <a:off x="3498350" y="329015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255774" y="3443153"/>
            <a:ext cx="921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순서도: 연결자 30"/>
          <p:cNvSpPr/>
          <p:nvPr/>
        </p:nvSpPr>
        <p:spPr>
          <a:xfrm>
            <a:off x="3341588" y="539344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32" name="순서도: 연결자 31"/>
          <p:cNvSpPr/>
          <p:nvPr/>
        </p:nvSpPr>
        <p:spPr>
          <a:xfrm>
            <a:off x="5074372" y="539344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924842" y="5541206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4052246" y="5529342"/>
            <a:ext cx="921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순서도: 연결자 34"/>
          <p:cNvSpPr/>
          <p:nvPr/>
        </p:nvSpPr>
        <p:spPr>
          <a:xfrm>
            <a:off x="6593754" y="615544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7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156503" cy="830997"/>
            <a:chOff x="376102" y="333243"/>
            <a:chExt cx="651629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고객 문의 상세페이지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9" name="내용 개체 틀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1347085"/>
            <a:ext cx="3967699" cy="5466291"/>
          </a:xfrm>
          <a:prstGeom prst="rect">
            <a:avLst/>
          </a:prstGeom>
        </p:spPr>
      </p:pic>
      <p:sp>
        <p:nvSpPr>
          <p:cNvPr id="30" name="순서도: 연결자 29"/>
          <p:cNvSpPr/>
          <p:nvPr/>
        </p:nvSpPr>
        <p:spPr>
          <a:xfrm>
            <a:off x="3733938" y="6201376"/>
            <a:ext cx="218478" cy="30599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pic>
        <p:nvPicPr>
          <p:cNvPr id="36" name="내용 개체 틀 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048" y="1347085"/>
            <a:ext cx="3963551" cy="5335432"/>
          </a:xfrm>
          <a:prstGeom prst="rect">
            <a:avLst/>
          </a:prstGeom>
        </p:spPr>
      </p:pic>
      <p:sp>
        <p:nvSpPr>
          <p:cNvPr id="37" name="순서도: 연결자 36"/>
          <p:cNvSpPr/>
          <p:nvPr/>
        </p:nvSpPr>
        <p:spPr>
          <a:xfrm>
            <a:off x="3817078" y="3774231"/>
            <a:ext cx="218478" cy="30599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38" name="순서도: 연결자 37"/>
          <p:cNvSpPr/>
          <p:nvPr/>
        </p:nvSpPr>
        <p:spPr>
          <a:xfrm>
            <a:off x="3411471" y="6201375"/>
            <a:ext cx="218478" cy="30599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41" name="순서도: 연결자 40"/>
          <p:cNvSpPr/>
          <p:nvPr/>
        </p:nvSpPr>
        <p:spPr>
          <a:xfrm>
            <a:off x="5647885" y="4626320"/>
            <a:ext cx="218478" cy="30599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en-US" altLang="ko-KR" dirty="0" smtClean="0"/>
          </a:p>
        </p:txBody>
      </p:sp>
      <p:sp>
        <p:nvSpPr>
          <p:cNvPr id="42" name="순서도: 연결자 41"/>
          <p:cNvSpPr/>
          <p:nvPr/>
        </p:nvSpPr>
        <p:spPr>
          <a:xfrm>
            <a:off x="3515460" y="3774231"/>
            <a:ext cx="218478" cy="30599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en-US" altLang="ko-KR" dirty="0" smtClean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4660121" y="4779320"/>
            <a:ext cx="921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676462"/>
              </p:ext>
            </p:extLst>
          </p:nvPr>
        </p:nvGraphicFramePr>
        <p:xfrm>
          <a:off x="8524069" y="1448780"/>
          <a:ext cx="3378191" cy="49498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56240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50194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고객 문의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46436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5624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562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미리보기</a:t>
                      </a:r>
                      <a:r>
                        <a:rPr lang="ko-KR" altLang="en-US" sz="1000" dirty="0" smtClean="0"/>
                        <a:t> 클릭 시 이미지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562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다운로드 클릭 시 첨부된 이미지 다운로드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562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 클릭 시 나의 고객 문의 수정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562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나의 고객 문의 삭제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37608"/>
                  </a:ext>
                </a:extLst>
              </a:tr>
              <a:tr h="562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답변이 기입 시 답변 테이블 표시 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70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3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156503" cy="830997"/>
            <a:chOff x="376102" y="333243"/>
            <a:chExt cx="651629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6" y="1629320"/>
            <a:ext cx="7517024" cy="4680000"/>
          </a:xfrm>
          <a:prstGeom prst="rect">
            <a:avLst/>
          </a:prstGeom>
        </p:spPr>
      </p:pic>
      <p:sp>
        <p:nvSpPr>
          <p:cNvPr id="24" name="순서도: 연결자 23"/>
          <p:cNvSpPr/>
          <p:nvPr/>
        </p:nvSpPr>
        <p:spPr>
          <a:xfrm>
            <a:off x="6196237" y="182755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5" name="순서도: 연결자 24"/>
          <p:cNvSpPr/>
          <p:nvPr/>
        </p:nvSpPr>
        <p:spPr>
          <a:xfrm>
            <a:off x="3985288" y="490778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31" name="순서도: 연결자 30"/>
          <p:cNvSpPr/>
          <p:nvPr/>
        </p:nvSpPr>
        <p:spPr>
          <a:xfrm>
            <a:off x="3985288" y="366332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947367"/>
              </p:ext>
            </p:extLst>
          </p:nvPr>
        </p:nvGraphicFramePr>
        <p:xfrm>
          <a:off x="8349431" y="1571630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 정보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MYPAGE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마이페이지로</a:t>
                      </a:r>
                      <a:r>
                        <a:rPr lang="ko-KR" altLang="en-US" sz="1000" dirty="0" smtClean="0"/>
                        <a:t>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각 구역을 클릭하면 해당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296364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각 구역을 클릭하면 해당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35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156503" cy="830997"/>
            <a:chOff x="376102" y="333243"/>
            <a:chExt cx="651629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내정보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8" name="내용 개체 틀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42" y="1483497"/>
            <a:ext cx="6480000" cy="4905421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306118" y="360557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순서도: 연결자 19"/>
          <p:cNvSpPr/>
          <p:nvPr/>
        </p:nvSpPr>
        <p:spPr>
          <a:xfrm>
            <a:off x="1738129" y="345257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21" name="순서도: 연결자 20"/>
          <p:cNvSpPr/>
          <p:nvPr/>
        </p:nvSpPr>
        <p:spPr>
          <a:xfrm>
            <a:off x="4457807" y="636336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</a:p>
        </p:txBody>
      </p:sp>
      <p:sp>
        <p:nvSpPr>
          <p:cNvPr id="29" name="순서도: 연결자 28"/>
          <p:cNvSpPr/>
          <p:nvPr/>
        </p:nvSpPr>
        <p:spPr>
          <a:xfrm>
            <a:off x="3875842" y="636336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sp>
        <p:nvSpPr>
          <p:cNvPr id="30" name="순서도: 연결자 29"/>
          <p:cNvSpPr/>
          <p:nvPr/>
        </p:nvSpPr>
        <p:spPr>
          <a:xfrm>
            <a:off x="5701459" y="1694997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12643"/>
              </p:ext>
            </p:extLst>
          </p:nvPr>
        </p:nvGraphicFramePr>
        <p:xfrm>
          <a:off x="8218129" y="1438318"/>
          <a:ext cx="3378191" cy="5012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58412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 정보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50405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상단에 </a:t>
                      </a:r>
                      <a:r>
                        <a:rPr lang="en-US" altLang="ko-KR" sz="1000" dirty="0" smtClean="0"/>
                        <a:t>MYPAGE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마이페이지로</a:t>
                      </a:r>
                      <a:r>
                        <a:rPr lang="ko-KR" altLang="en-US" sz="1000" dirty="0" smtClean="0"/>
                        <a:t>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내 정보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수정하기 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수정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탈퇴하기 </a:t>
                      </a:r>
                      <a:r>
                        <a:rPr lang="ko-KR" altLang="en-US" sz="1000" smtClean="0"/>
                        <a:t>버튼 클릭시 회원탈퇴</a:t>
                      </a:r>
                      <a:r>
                        <a:rPr lang="ko-KR" altLang="en-US" sz="1000" baseline="0" smtClean="0"/>
                        <a:t> </a:t>
                      </a:r>
                      <a:r>
                        <a:rPr lang="ko-KR" altLang="en-US" sz="1000" baseline="0" dirty="0" smtClean="0"/>
                        <a:t>팝업 호출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0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444533" cy="1205921"/>
            <a:chOff x="376102" y="333243"/>
            <a:chExt cx="6495854" cy="12059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04804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04804" y="585057"/>
              <a:ext cx="586715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내정보 수정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0" y="1654495"/>
            <a:ext cx="4247619" cy="24380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1" y="1654495"/>
            <a:ext cx="3685714" cy="494285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570450" y="5062376"/>
            <a:ext cx="18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순서도: 연결자 18"/>
          <p:cNvSpPr/>
          <p:nvPr/>
        </p:nvSpPr>
        <p:spPr>
          <a:xfrm>
            <a:off x="1219546" y="490937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0" name="순서도: 연결자 19"/>
          <p:cNvSpPr/>
          <p:nvPr/>
        </p:nvSpPr>
        <p:spPr>
          <a:xfrm>
            <a:off x="3433537" y="4910627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39844"/>
              </p:ext>
            </p:extLst>
          </p:nvPr>
        </p:nvGraphicFramePr>
        <p:xfrm>
          <a:off x="8550457" y="1628800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 정보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수정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비밀번호가 맞으면</a:t>
                      </a:r>
                      <a:r>
                        <a:rPr lang="ko-KR" altLang="en-US" sz="1000" baseline="0" dirty="0" smtClean="0"/>
                        <a:t> 수정 페이지</a:t>
                      </a:r>
                      <a:r>
                        <a:rPr lang="ko-KR" altLang="en-US" sz="1000" dirty="0" smtClean="0"/>
                        <a:t>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비밀번호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연락처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번호인증</a:t>
                      </a:r>
                      <a:r>
                        <a:rPr lang="en-US" altLang="ko-KR" sz="1000" dirty="0" smtClean="0"/>
                        <a:t>), </a:t>
                      </a:r>
                      <a:r>
                        <a:rPr lang="ko-KR" altLang="en-US" sz="1000" dirty="0" smtClean="0"/>
                        <a:t>우편번호 등의 유효성을 검증하고 수정 처리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4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444533" cy="830997"/>
            <a:chOff x="376102" y="333243"/>
            <a:chExt cx="6495854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04804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04804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회원 탈퇴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442918" y="1835712"/>
            <a:ext cx="21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순서도: 연결자 22"/>
          <p:cNvSpPr/>
          <p:nvPr/>
        </p:nvSpPr>
        <p:spPr>
          <a:xfrm>
            <a:off x="2918646" y="167391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4" name="순서도: 연결자 23"/>
          <p:cNvSpPr/>
          <p:nvPr/>
        </p:nvSpPr>
        <p:spPr>
          <a:xfrm>
            <a:off x="5819016" y="167391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29" y="2694279"/>
            <a:ext cx="2880000" cy="359838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6" y="2694279"/>
            <a:ext cx="3240000" cy="3651045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392219"/>
              </p:ext>
            </p:extLst>
          </p:nvPr>
        </p:nvGraphicFramePr>
        <p:xfrm>
          <a:off x="8472264" y="1664804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회원 탈퇴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비밀번호가 일치하면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번째 </a:t>
                      </a:r>
                      <a:r>
                        <a:rPr lang="ko-KR" altLang="en-US" sz="1000" dirty="0" err="1" smtClean="0"/>
                        <a:t>모달창을</a:t>
                      </a:r>
                      <a:r>
                        <a:rPr lang="ko-KR" altLang="en-US" sz="1000" dirty="0" smtClean="0"/>
                        <a:t>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탈퇴버튼을</a:t>
                      </a:r>
                      <a:r>
                        <a:rPr lang="ko-KR" altLang="en-US" sz="1000" dirty="0" smtClean="0"/>
                        <a:t> 누르면 회원 탈퇴 처리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25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444533" cy="830997"/>
            <a:chOff x="376102" y="333243"/>
            <a:chExt cx="6495854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04804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04804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등록한 경매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2" y="1735666"/>
            <a:ext cx="7200000" cy="7949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2" y="2863964"/>
            <a:ext cx="1080000" cy="23318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51" y="2997521"/>
            <a:ext cx="5400000" cy="2064706"/>
          </a:xfrm>
          <a:prstGeom prst="rect">
            <a:avLst/>
          </a:prstGeom>
        </p:spPr>
      </p:pic>
      <p:sp>
        <p:nvSpPr>
          <p:cNvPr id="19" name="순서도: 연결자 18"/>
          <p:cNvSpPr/>
          <p:nvPr/>
        </p:nvSpPr>
        <p:spPr>
          <a:xfrm>
            <a:off x="2088962" y="321147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700565" y="3364479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순서도: 연결자 21"/>
          <p:cNvSpPr/>
          <p:nvPr/>
        </p:nvSpPr>
        <p:spPr>
          <a:xfrm>
            <a:off x="4799631" y="430517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847716"/>
              </p:ext>
            </p:extLst>
          </p:nvPr>
        </p:nvGraphicFramePr>
        <p:xfrm>
          <a:off x="8433380" y="1664804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내가 등록한 경매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등록한 경매에 대한 기본 정보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경매 등록 버튼을 누르면 경매 등록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480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10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20272352">
            <a:off x="386995" y="5094769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44921"/>
          <a:stretch/>
        </p:blipFill>
        <p:spPr>
          <a:xfrm rot="10800000">
            <a:off x="11016343" y="4881259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45412"/>
          <a:stretch/>
        </p:blipFill>
        <p:spPr>
          <a:xfrm>
            <a:off x="0" y="3117825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14783ACD-1AA6-FF6B-495F-A59938EC7ED4}"/>
              </a:ext>
            </a:extLst>
          </p:cNvPr>
          <p:cNvGrpSpPr/>
          <p:nvPr/>
        </p:nvGrpSpPr>
        <p:grpSpPr>
          <a:xfrm>
            <a:off x="491900" y="2216330"/>
            <a:ext cx="11040704" cy="3741879"/>
            <a:chOff x="541891" y="2567441"/>
            <a:chExt cx="2122307" cy="3609702"/>
          </a:xfrm>
          <a:effectLst/>
        </p:grpSpPr>
        <p:sp>
          <p:nvSpPr>
            <p:cNvPr id="89" name="사각형: 둥근 위쪽 모서리 88">
              <a:extLst>
                <a:ext uri="{FF2B5EF4-FFF2-40B4-BE49-F238E27FC236}">
                  <a16:creationId xmlns:a16="http://schemas.microsoft.com/office/drawing/2014/main" id="{9487F184-B80E-E980-A76D-497489E39B5B}"/>
                </a:ext>
              </a:extLst>
            </p:cNvPr>
            <p:cNvSpPr/>
            <p:nvPr/>
          </p:nvSpPr>
          <p:spPr>
            <a:xfrm>
              <a:off x="541891" y="2567441"/>
              <a:ext cx="2122307" cy="3609702"/>
            </a:xfrm>
            <a:prstGeom prst="round2SameRect">
              <a:avLst/>
            </a:prstGeom>
            <a:solidFill>
              <a:srgbClr val="FCFDFE"/>
            </a:solidFill>
            <a:ln>
              <a:noFill/>
            </a:ln>
            <a:effectLst>
              <a:outerShdw blurRad="63500" sx="102000" sy="102000" algn="ctr" rotWithShape="0">
                <a:srgbClr val="3378C8">
                  <a:alpha val="1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541891" y="6034088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3F42FBE-711F-2AE5-DA50-EBCDB0265D7B}"/>
              </a:ext>
            </a:extLst>
          </p:cNvPr>
          <p:cNvSpPr txBox="1"/>
          <p:nvPr/>
        </p:nvSpPr>
        <p:spPr>
          <a:xfrm>
            <a:off x="808944" y="2785609"/>
            <a:ext cx="3162820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b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및 선정 </a:t>
            </a:r>
            <a:r>
              <a:rPr lang="ko-KR" altLang="en-US" b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endParaRPr lang="ko-KR" altLang="en-US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99B77B5-7708-F027-9821-B23D2CEEC13C}"/>
              </a:ext>
            </a:extLst>
          </p:cNvPr>
          <p:cNvGrpSpPr/>
          <p:nvPr/>
        </p:nvGrpSpPr>
        <p:grpSpPr>
          <a:xfrm>
            <a:off x="1389005" y="2024844"/>
            <a:ext cx="408282" cy="388045"/>
            <a:chOff x="450324" y="2128945"/>
            <a:chExt cx="889526" cy="845438"/>
          </a:xfrm>
        </p:grpSpPr>
        <p:sp>
          <p:nvSpPr>
            <p:cNvPr id="86" name="육각형 85">
              <a:extLst>
                <a:ext uri="{FF2B5EF4-FFF2-40B4-BE49-F238E27FC236}">
                  <a16:creationId xmlns:a16="http://schemas.microsoft.com/office/drawing/2014/main" id="{F6936F92-A6DE-5ACE-9B7A-91588D13D8D9}"/>
                </a:ext>
              </a:extLst>
            </p:cNvPr>
            <p:cNvSpPr/>
            <p:nvPr/>
          </p:nvSpPr>
          <p:spPr>
            <a:xfrm>
              <a:off x="450324" y="2128945"/>
              <a:ext cx="889526" cy="766832"/>
            </a:xfrm>
            <a:prstGeom prst="hexagon">
              <a:avLst/>
            </a:prstGeom>
            <a:solidFill>
              <a:srgbClr val="3378C8"/>
            </a:solidFill>
            <a:ln w="12700">
              <a:solidFill>
                <a:srgbClr val="337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A2FA4EF-8448-1B99-E95A-6C8D85E801EB}"/>
                </a:ext>
              </a:extLst>
            </p:cNvPr>
            <p:cNvSpPr/>
            <p:nvPr/>
          </p:nvSpPr>
          <p:spPr>
            <a:xfrm rot="4666750">
              <a:off x="505813" y="2117833"/>
              <a:ext cx="667576" cy="698546"/>
            </a:xfrm>
            <a:custGeom>
              <a:avLst/>
              <a:gdLst>
                <a:gd name="connsiteX0" fmla="*/ 0 w 751712"/>
                <a:gd name="connsiteY0" fmla="*/ 497894 h 766419"/>
                <a:gd name="connsiteX1" fmla="*/ 107134 w 751712"/>
                <a:gd name="connsiteY1" fmla="*/ 3253 h 766419"/>
                <a:gd name="connsiteX2" fmla="*/ 119855 w 751712"/>
                <a:gd name="connsiteY2" fmla="*/ 0 h 766419"/>
                <a:gd name="connsiteX3" fmla="*/ 751712 w 751712"/>
                <a:gd name="connsiteY3" fmla="*/ 649798 h 766419"/>
                <a:gd name="connsiteX4" fmla="*/ 749455 w 751712"/>
                <a:gd name="connsiteY4" fmla="*/ 660217 h 766419"/>
                <a:gd name="connsiteX5" fmla="*/ 334147 w 751712"/>
                <a:gd name="connsiteY5" fmla="*/ 766419 h 766419"/>
                <a:gd name="connsiteX6" fmla="*/ 0 w 751712"/>
                <a:gd name="connsiteY6" fmla="*/ 497894 h 76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12" h="766419">
                  <a:moveTo>
                    <a:pt x="0" y="497894"/>
                  </a:moveTo>
                  <a:lnTo>
                    <a:pt x="107134" y="3253"/>
                  </a:lnTo>
                  <a:lnTo>
                    <a:pt x="119855" y="0"/>
                  </a:lnTo>
                  <a:lnTo>
                    <a:pt x="751712" y="649798"/>
                  </a:lnTo>
                  <a:lnTo>
                    <a:pt x="749455" y="660217"/>
                  </a:lnTo>
                  <a:lnTo>
                    <a:pt x="334147" y="766419"/>
                  </a:lnTo>
                  <a:lnTo>
                    <a:pt x="0" y="497894"/>
                  </a:lnTo>
                  <a:close/>
                </a:path>
              </a:pathLst>
            </a:custGeom>
            <a:gradFill>
              <a:gsLst>
                <a:gs pos="69000">
                  <a:schemeClr val="bg1">
                    <a:alpha val="20000"/>
                  </a:schemeClr>
                </a:gs>
                <a:gs pos="0">
                  <a:srgbClr val="2069C2">
                    <a:alpha val="1400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CFB97A8-0377-4583-43C1-B930793AB1B7}"/>
                </a:ext>
              </a:extLst>
            </p:cNvPr>
            <p:cNvSpPr txBox="1"/>
            <p:nvPr/>
          </p:nvSpPr>
          <p:spPr>
            <a:xfrm>
              <a:off x="616568" y="2271884"/>
              <a:ext cx="557043" cy="702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/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rPr>
                <a:t>1</a:t>
              </a:r>
              <a:endPara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3F42FBE-711F-2AE5-DA50-EBCDB0265D7B}"/>
              </a:ext>
            </a:extLst>
          </p:cNvPr>
          <p:cNvSpPr txBox="1"/>
          <p:nvPr/>
        </p:nvSpPr>
        <p:spPr>
          <a:xfrm>
            <a:off x="808944" y="4266681"/>
            <a:ext cx="3162820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b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</a:t>
            </a:r>
            <a:endParaRPr lang="ko-KR" altLang="en-US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F42FBE-711F-2AE5-DA50-EBCDB0265D7B}"/>
              </a:ext>
            </a:extLst>
          </p:cNvPr>
          <p:cNvSpPr txBox="1"/>
          <p:nvPr/>
        </p:nvSpPr>
        <p:spPr>
          <a:xfrm>
            <a:off x="808943" y="3240228"/>
            <a:ext cx="10207399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100" b="1" smtClean="0"/>
              <a:t>“</a:t>
            </a:r>
            <a:r>
              <a:rPr lang="ko-KR" altLang="en-US" sz="1100" b="1" smtClean="0"/>
              <a:t>스토리가 </a:t>
            </a:r>
            <a:r>
              <a:rPr lang="ko-KR" altLang="en-US" sz="1100" b="1"/>
              <a:t>있는 </a:t>
            </a:r>
            <a:r>
              <a:rPr lang="ko-KR" altLang="en-US" sz="1100" b="1" smtClean="0"/>
              <a:t>쇼핑</a:t>
            </a:r>
            <a:r>
              <a:rPr lang="en-US" altLang="ko-KR" sz="1100" b="1" smtClean="0"/>
              <a:t>·</a:t>
            </a:r>
            <a:r>
              <a:rPr lang="ko-KR" altLang="en-US" sz="1100" b="1" smtClean="0"/>
              <a:t>경매 플랫폼 개발</a:t>
            </a:r>
            <a:r>
              <a:rPr lang="en-US" altLang="ko-KR" sz="1100" b="1" smtClean="0"/>
              <a:t>”</a:t>
            </a:r>
            <a:r>
              <a:rPr lang="ko-KR" altLang="en-US" sz="1100"/>
              <a:t/>
            </a:r>
            <a:br>
              <a:rPr lang="ko-KR" altLang="en-US" sz="1100"/>
            </a:br>
            <a:r>
              <a:rPr lang="ko-KR" altLang="en-US" sz="1100" smtClean="0"/>
              <a:t>개인적인 </a:t>
            </a:r>
            <a:r>
              <a:rPr lang="ko-KR" altLang="en-US" sz="1100"/>
              <a:t>경험과 감정을 담은 아이템들을 거래할 수 있는 경매와 쇼핑 기능이 결합된 스토리 기반의 </a:t>
            </a:r>
            <a:r>
              <a:rPr lang="ko-KR" altLang="en-US" sz="1100" smtClean="0"/>
              <a:t>플랫폼</a:t>
            </a:r>
            <a:endParaRPr lang="en-US" altLang="ko-KR" sz="1100" smtClean="0"/>
          </a:p>
          <a:p>
            <a:pPr>
              <a:lnSpc>
                <a:spcPct val="150000"/>
              </a:lnSpc>
              <a:defRPr/>
            </a:pPr>
            <a:r>
              <a:rPr lang="ko-KR" altLang="en-US" sz="1100" err="1" smtClean="0"/>
              <a:t>챌린지</a:t>
            </a:r>
            <a:r>
              <a:rPr lang="en-US" altLang="ko-KR" sz="1100"/>
              <a:t>"</a:t>
            </a:r>
            <a:r>
              <a:rPr lang="ko-KR" altLang="en-US" sz="1100"/>
              <a:t>와 </a:t>
            </a:r>
            <a:r>
              <a:rPr lang="en-US" altLang="ko-KR" sz="1100"/>
              <a:t>"</a:t>
            </a:r>
            <a:r>
              <a:rPr lang="ko-KR" altLang="en-US" sz="1100"/>
              <a:t>팜</a:t>
            </a:r>
            <a:r>
              <a:rPr lang="en-US" altLang="ko-KR" sz="1100"/>
              <a:t>(</a:t>
            </a:r>
            <a:r>
              <a:rPr lang="ko-KR" altLang="en-US" sz="1100"/>
              <a:t>농장</a:t>
            </a:r>
            <a:r>
              <a:rPr lang="en-US" altLang="ko-KR" sz="1100"/>
              <a:t>)"</a:t>
            </a:r>
            <a:r>
              <a:rPr lang="ko-KR" altLang="en-US" sz="1100"/>
              <a:t>을 결합하여</a:t>
            </a:r>
            <a:r>
              <a:rPr lang="en-US" altLang="ko-KR" sz="1100"/>
              <a:t>, </a:t>
            </a:r>
            <a:r>
              <a:rPr lang="ko-KR" altLang="en-US" sz="1100"/>
              <a:t>다양한 상품이 자라고 거래되는 공간이라는 의미를 전달하며</a:t>
            </a:r>
            <a:r>
              <a:rPr lang="en-US" altLang="ko-KR" sz="1100"/>
              <a:t> </a:t>
            </a:r>
            <a:r>
              <a:rPr lang="ko-KR" altLang="en-US" sz="1100"/>
              <a:t>친근하고 포근한 느낌을 줍니다</a:t>
            </a:r>
            <a:r>
              <a:rPr lang="en-US" altLang="ko-KR" sz="1100" smtClean="0"/>
              <a:t>.</a:t>
            </a:r>
            <a:endParaRPr lang="en-US" altLang="ko-KR" sz="11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F42FBE-711F-2AE5-DA50-EBCDB0265D7B}"/>
              </a:ext>
            </a:extLst>
          </p:cNvPr>
          <p:cNvSpPr txBox="1"/>
          <p:nvPr/>
        </p:nvSpPr>
        <p:spPr>
          <a:xfrm>
            <a:off x="816973" y="4673203"/>
            <a:ext cx="10207399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smtClean="0"/>
              <a:t>소비자들은 </a:t>
            </a:r>
            <a:r>
              <a:rPr lang="ko-KR" altLang="en-US" sz="1100"/>
              <a:t>이제 단순한 소유보다 물건에 담긴 스토리와 개성에 가치를 둡니다</a:t>
            </a:r>
            <a:r>
              <a:rPr lang="en-US" altLang="ko-KR" sz="1100"/>
              <a:t>.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100"/>
              <a:t>경매의 흥미 요소와 쇼핑의 편리함을 결합하여</a:t>
            </a:r>
            <a:r>
              <a:rPr lang="en-US" altLang="ko-KR" sz="1100"/>
              <a:t>, </a:t>
            </a:r>
            <a:r>
              <a:rPr lang="ko-KR" altLang="en-US" sz="1100"/>
              <a:t>물건에 얽힌 경험을 공유하고 이어갈 수 있는 공간을 만들고자 이 프로젝트를 시작했습니다</a:t>
            </a:r>
            <a:r>
              <a:rPr lang="en-US" altLang="ko-KR" sz="1100" smtClean="0"/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100"/>
              <a:t>또한 채팅 기능을 추가해 사용자들이 실시간으로 소통하며 물건에 대한 정보를 나누고 교류할 수 있는 차별화된 경험을 제공합니다</a:t>
            </a:r>
            <a:r>
              <a:rPr lang="en-US" altLang="ko-KR" sz="1100"/>
              <a:t>.</a:t>
            </a:r>
            <a:endParaRPr lang="en-US" altLang="ko-KR" sz="1100" b="1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1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444533" cy="830997"/>
            <a:chOff x="376102" y="333243"/>
            <a:chExt cx="6495854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04804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04804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경매 등록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11" y="1614514"/>
            <a:ext cx="5667851" cy="5090849"/>
          </a:xfrm>
          <a:prstGeom prst="rect">
            <a:avLst/>
          </a:prstGeom>
        </p:spPr>
      </p:pic>
      <p:sp>
        <p:nvSpPr>
          <p:cNvPr id="23" name="순서도: 연결자 22"/>
          <p:cNvSpPr/>
          <p:nvPr/>
        </p:nvSpPr>
        <p:spPr>
          <a:xfrm>
            <a:off x="3702968" y="139480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666253"/>
              </p:ext>
            </p:extLst>
          </p:nvPr>
        </p:nvGraphicFramePr>
        <p:xfrm>
          <a:off x="8433380" y="1596752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내가 등록한 경매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경매 등록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각 카테고리에 맞는 정보를 입력 후 등록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51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444533" cy="830997"/>
            <a:chOff x="376102" y="333243"/>
            <a:chExt cx="6495854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04804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04804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참여한 경매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5" y="1871984"/>
            <a:ext cx="7200000" cy="5448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5" y="2629978"/>
            <a:ext cx="7200000" cy="2924051"/>
          </a:xfrm>
          <a:prstGeom prst="rect">
            <a:avLst/>
          </a:prstGeom>
        </p:spPr>
      </p:pic>
      <p:sp>
        <p:nvSpPr>
          <p:cNvPr id="17" name="순서도: 연결자 16"/>
          <p:cNvSpPr/>
          <p:nvPr/>
        </p:nvSpPr>
        <p:spPr>
          <a:xfrm>
            <a:off x="1542115" y="307700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153718" y="323000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941861"/>
              </p:ext>
            </p:extLst>
          </p:nvPr>
        </p:nvGraphicFramePr>
        <p:xfrm>
          <a:off x="8433380" y="1772816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내가 참여한 경매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참여한 경매 상품에 대한 기본 정보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156503" cy="830997"/>
            <a:chOff x="376102" y="333243"/>
            <a:chExt cx="651629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구매내역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7950505" y="6734577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416765"/>
            <a:ext cx="5760000" cy="53606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64" y="4229896"/>
            <a:ext cx="5780273" cy="2347981"/>
          </a:xfrm>
          <a:prstGeom prst="rect">
            <a:avLst/>
          </a:prstGeom>
        </p:spPr>
      </p:pic>
      <p:sp>
        <p:nvSpPr>
          <p:cNvPr id="18" name="순서도: 연결자 17"/>
          <p:cNvSpPr/>
          <p:nvPr/>
        </p:nvSpPr>
        <p:spPr>
          <a:xfrm>
            <a:off x="2306110" y="208512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9" name="순서도: 연결자 18"/>
          <p:cNvSpPr/>
          <p:nvPr/>
        </p:nvSpPr>
        <p:spPr>
          <a:xfrm>
            <a:off x="5483932" y="587727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8434305" y="1593360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구매내역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주문상세</a:t>
                      </a:r>
                      <a:r>
                        <a:rPr lang="ko-KR" altLang="en-US" sz="1000" baseline="0" dirty="0" smtClean="0"/>
                        <a:t> 버튼을</a:t>
                      </a:r>
                      <a:r>
                        <a:rPr lang="ko-KR" altLang="en-US" sz="1000" dirty="0" smtClean="0"/>
                        <a:t> 클릭하면 </a:t>
                      </a:r>
                      <a:r>
                        <a:rPr lang="ko-KR" altLang="en-US" sz="1000" dirty="0" err="1" smtClean="0"/>
                        <a:t>주문상세</a:t>
                      </a:r>
                      <a:r>
                        <a:rPr lang="ko-KR" altLang="en-US" sz="1000" dirty="0" smtClean="0"/>
                        <a:t> 내역 확인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리뷰작성</a:t>
                      </a:r>
                      <a:r>
                        <a:rPr lang="ko-KR" altLang="en-US" sz="1000" dirty="0" smtClean="0"/>
                        <a:t> 버튼을 클릭하면 리뷰 작성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7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156503" cy="830997"/>
            <a:chOff x="376102" y="333243"/>
            <a:chExt cx="651629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리뷰등록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9" y="1717911"/>
            <a:ext cx="6485714" cy="4771429"/>
          </a:xfrm>
          <a:prstGeom prst="rect">
            <a:avLst/>
          </a:prstGeom>
        </p:spPr>
      </p:pic>
      <p:sp>
        <p:nvSpPr>
          <p:cNvPr id="23" name="순서도: 연결자 22"/>
          <p:cNvSpPr/>
          <p:nvPr/>
        </p:nvSpPr>
        <p:spPr>
          <a:xfrm>
            <a:off x="3441836" y="283898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4" name="순서도: 연결자 23"/>
          <p:cNvSpPr/>
          <p:nvPr/>
        </p:nvSpPr>
        <p:spPr>
          <a:xfrm>
            <a:off x="1598382" y="351891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25" name="순서도: 연결자 24"/>
          <p:cNvSpPr/>
          <p:nvPr/>
        </p:nvSpPr>
        <p:spPr>
          <a:xfrm>
            <a:off x="1856289" y="524514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921553"/>
              </p:ext>
            </p:extLst>
          </p:nvPr>
        </p:nvGraphicFramePr>
        <p:xfrm>
          <a:off x="8226421" y="1584734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구매내역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리뷰 등록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별</a:t>
                      </a:r>
                      <a:r>
                        <a:rPr lang="ko-KR" altLang="en-US" sz="1000" baseline="0" dirty="0" smtClean="0"/>
                        <a:t> 아이콘</a:t>
                      </a:r>
                      <a:r>
                        <a:rPr lang="ko-KR" altLang="en-US" sz="1000" dirty="0" smtClean="0"/>
                        <a:t>으로 제품의 점수를 등록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제품에 대한 리뷰 작성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747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파일 업로드 가능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790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9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156503" cy="830997"/>
            <a:chOff x="376102" y="333243"/>
            <a:chExt cx="651629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찜한상품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7" y="1870166"/>
            <a:ext cx="7200000" cy="3510000"/>
          </a:xfrm>
          <a:prstGeom prst="rect">
            <a:avLst/>
          </a:prstGeom>
        </p:spPr>
      </p:pic>
      <p:sp>
        <p:nvSpPr>
          <p:cNvPr id="24" name="순서도: 연결자 23"/>
          <p:cNvSpPr/>
          <p:nvPr/>
        </p:nvSpPr>
        <p:spPr>
          <a:xfrm>
            <a:off x="7196151" y="370300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26048"/>
              </p:ext>
            </p:extLst>
          </p:nvPr>
        </p:nvGraphicFramePr>
        <p:xfrm>
          <a:off x="8226421" y="1592796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err="1" smtClean="0"/>
                        <a:t>찜한</a:t>
                      </a:r>
                      <a:r>
                        <a:rPr lang="ko-KR" altLang="en-US" sz="1000" dirty="0" smtClean="0"/>
                        <a:t> 상품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휴지통 아이콘을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찜한</a:t>
                      </a:r>
                      <a:r>
                        <a:rPr lang="ko-KR" altLang="en-US" sz="1000" dirty="0" smtClean="0"/>
                        <a:t> 상품 목록에서 해제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6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156503" cy="830997"/>
            <a:chOff x="376102" y="333243"/>
            <a:chExt cx="651629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리뷰내역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424994"/>
              </p:ext>
            </p:extLst>
          </p:nvPr>
        </p:nvGraphicFramePr>
        <p:xfrm>
          <a:off x="8226421" y="1592796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err="1" smtClean="0"/>
                        <a:t>마이페이지</a:t>
                      </a:r>
                      <a:r>
                        <a:rPr lang="en-US" altLang="ko-KR" sz="1000" smtClean="0"/>
                        <a:t>_</a:t>
                      </a:r>
                      <a:r>
                        <a:rPr lang="ko-KR" altLang="en-US" sz="1000" smtClean="0"/>
                        <a:t>리뷰내역</a:t>
                      </a:r>
                      <a:endParaRPr lang="ko-KR" altLang="en-US" sz="100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/>
                        <a:t>구매한 상품에 대한 리뷰 확인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6845" y="1762527"/>
            <a:ext cx="7468301" cy="3875678"/>
          </a:xfrm>
          <a:prstGeom prst="rect">
            <a:avLst/>
          </a:prstGeom>
        </p:spPr>
      </p:pic>
      <p:sp>
        <p:nvSpPr>
          <p:cNvPr id="24" name="순서도: 연결자 23"/>
          <p:cNvSpPr/>
          <p:nvPr/>
        </p:nvSpPr>
        <p:spPr>
          <a:xfrm>
            <a:off x="3960811" y="327600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738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156503" cy="830997"/>
            <a:chOff x="376102" y="333243"/>
            <a:chExt cx="651629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867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(WEB-FRONT)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문의내역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2" y="1420002"/>
            <a:ext cx="7200000" cy="15406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8" y="3252822"/>
            <a:ext cx="7200000" cy="338053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905828" y="2847058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순서도: 연결자 18"/>
          <p:cNvSpPr/>
          <p:nvPr/>
        </p:nvSpPr>
        <p:spPr>
          <a:xfrm>
            <a:off x="1674886" y="269405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0" name="순서도: 연결자 19"/>
          <p:cNvSpPr/>
          <p:nvPr/>
        </p:nvSpPr>
        <p:spPr>
          <a:xfrm>
            <a:off x="2200454" y="339000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363600" y="2219911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순서도: 연결자 28"/>
          <p:cNvSpPr/>
          <p:nvPr/>
        </p:nvSpPr>
        <p:spPr>
          <a:xfrm>
            <a:off x="3211200" y="262107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027549"/>
              </p:ext>
            </p:extLst>
          </p:nvPr>
        </p:nvGraphicFramePr>
        <p:xfrm>
          <a:off x="8270335" y="1512726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err="1" smtClean="0"/>
                        <a:t>문의내역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내가 올린 문의 내역 확인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935875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제목을 클릭하면 상세페이지로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680948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문의에 대한 상세 페이지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17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9428310" cy="830997"/>
            <a:chOff x="376102" y="333243"/>
            <a:chExt cx="5506887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011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0110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WEB-SELLER)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로그인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9" name="내용 개체 틀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5" y="1799005"/>
            <a:ext cx="7454187" cy="4351338"/>
          </a:xfrm>
          <a:prstGeom prst="rect">
            <a:avLst/>
          </a:prstGeom>
        </p:spPr>
      </p:pic>
      <p:sp>
        <p:nvSpPr>
          <p:cNvPr id="30" name="순서도: 연결자 29"/>
          <p:cNvSpPr/>
          <p:nvPr/>
        </p:nvSpPr>
        <p:spPr>
          <a:xfrm>
            <a:off x="3926750" y="607532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sp>
        <p:nvSpPr>
          <p:cNvPr id="31" name="순서도: 연결자 30"/>
          <p:cNvSpPr/>
          <p:nvPr/>
        </p:nvSpPr>
        <p:spPr>
          <a:xfrm>
            <a:off x="4919961" y="607532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en-US" altLang="ko-KR" dirty="0" smtClean="0"/>
          </a:p>
        </p:txBody>
      </p:sp>
      <p:sp>
        <p:nvSpPr>
          <p:cNvPr id="32" name="순서도: 연결자 31"/>
          <p:cNvSpPr/>
          <p:nvPr/>
        </p:nvSpPr>
        <p:spPr>
          <a:xfrm>
            <a:off x="3051184" y="607532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33" name="순서도: 연결자 32"/>
          <p:cNvSpPr/>
          <p:nvPr/>
        </p:nvSpPr>
        <p:spPr>
          <a:xfrm>
            <a:off x="3599711" y="527984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34" name="순서도: 연결자 33"/>
          <p:cNvSpPr/>
          <p:nvPr/>
        </p:nvSpPr>
        <p:spPr>
          <a:xfrm>
            <a:off x="5598496" y="463214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en-US" altLang="ko-KR" dirty="0" smtClean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753552"/>
              </p:ext>
            </p:extLst>
          </p:nvPr>
        </p:nvGraphicFramePr>
        <p:xfrm>
          <a:off x="8344417" y="1510713"/>
          <a:ext cx="3621487" cy="49113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1854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849633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56334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533799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43413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5633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563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 버튼 클릭 시 로그인 시도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563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아이디 저장하기 체크 시 쿠키에 아이디 저장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563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아이디 찾기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페이지로 이동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563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비밀번호 찾기 페이지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41136"/>
                  </a:ext>
                </a:extLst>
              </a:tr>
              <a:tr h="563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회원가입 버튼 클릭 시 가입 약관 동의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4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56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892990" cy="830997"/>
            <a:chOff x="376102" y="333243"/>
            <a:chExt cx="6362377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011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0109" y="585057"/>
              <a:ext cx="571837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WEB-SELLER)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이용약관 및 회원가입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0" name="순서도: 연결자 19"/>
          <p:cNvSpPr/>
          <p:nvPr/>
        </p:nvSpPr>
        <p:spPr>
          <a:xfrm>
            <a:off x="3731871" y="349213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en-US" altLang="ko-KR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3" y="1377372"/>
            <a:ext cx="2906757" cy="540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88" y="1377372"/>
            <a:ext cx="2215064" cy="540000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4077282" y="3647282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순서도: 연결자 24"/>
          <p:cNvSpPr/>
          <p:nvPr/>
        </p:nvSpPr>
        <p:spPr>
          <a:xfrm>
            <a:off x="4832277" y="350621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49314"/>
              </p:ext>
            </p:extLst>
          </p:nvPr>
        </p:nvGraphicFramePr>
        <p:xfrm>
          <a:off x="8226421" y="1592796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이용약관 및 회원가입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필수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smtClean="0"/>
                        <a:t>약관 체크 후 회원가입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필수 값 확인 후 가입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811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4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892990" cy="830997"/>
            <a:chOff x="376102" y="333243"/>
            <a:chExt cx="6362377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011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0109" y="585057"/>
              <a:ext cx="571837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WEB-SELLER)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아이디 찾기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88" y="1542428"/>
            <a:ext cx="3400000" cy="411428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15" y="6129344"/>
            <a:ext cx="7345424" cy="396000"/>
          </a:xfrm>
          <a:prstGeom prst="rect">
            <a:avLst/>
          </a:prstGeom>
        </p:spPr>
      </p:pic>
      <p:sp>
        <p:nvSpPr>
          <p:cNvPr id="30" name="순서도: 연결자 29"/>
          <p:cNvSpPr/>
          <p:nvPr/>
        </p:nvSpPr>
        <p:spPr>
          <a:xfrm>
            <a:off x="5960188" y="451765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en-US" altLang="ko-KR" dirty="0" smtClean="0"/>
          </a:p>
        </p:txBody>
      </p:sp>
      <p:sp>
        <p:nvSpPr>
          <p:cNvPr id="31" name="순서도: 연결자 30"/>
          <p:cNvSpPr/>
          <p:nvPr/>
        </p:nvSpPr>
        <p:spPr>
          <a:xfrm>
            <a:off x="5960188" y="569418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103795" y="4910337"/>
            <a:ext cx="0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567465"/>
              </p:ext>
            </p:extLst>
          </p:nvPr>
        </p:nvGraphicFramePr>
        <p:xfrm>
          <a:off x="8224674" y="1740768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상품 현황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아이디 찾기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각 항목을 입력 후 아이디 찾기 버튼을 누르고 데이터가 일치하면 아이디를 표시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19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20272352">
            <a:off x="386995" y="5094769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45412"/>
          <a:stretch/>
        </p:blipFill>
        <p:spPr>
          <a:xfrm>
            <a:off x="0" y="3237353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865315C-A3ED-823F-9D27-0B0DB41EC7B2}"/>
              </a:ext>
            </a:extLst>
          </p:cNvPr>
          <p:cNvGrpSpPr/>
          <p:nvPr/>
        </p:nvGrpSpPr>
        <p:grpSpPr>
          <a:xfrm>
            <a:off x="479376" y="2218866"/>
            <a:ext cx="11053228" cy="3741880"/>
            <a:chOff x="2815881" y="2567441"/>
            <a:chExt cx="2122307" cy="3609702"/>
          </a:xfrm>
          <a:effectLst/>
        </p:grpSpPr>
        <p:sp>
          <p:nvSpPr>
            <p:cNvPr id="58" name="사각형: 둥근 위쪽 모서리 99">
              <a:extLst>
                <a:ext uri="{FF2B5EF4-FFF2-40B4-BE49-F238E27FC236}">
                  <a16:creationId xmlns:a16="http://schemas.microsoft.com/office/drawing/2014/main" id="{BBADC5C0-E325-0E29-F1CB-2BBDC807F88A}"/>
                </a:ext>
              </a:extLst>
            </p:cNvPr>
            <p:cNvSpPr/>
            <p:nvPr/>
          </p:nvSpPr>
          <p:spPr>
            <a:xfrm>
              <a:off x="2815881" y="2567441"/>
              <a:ext cx="2122307" cy="3609702"/>
            </a:xfrm>
            <a:prstGeom prst="round2SameRect">
              <a:avLst/>
            </a:prstGeom>
            <a:solidFill>
              <a:srgbClr val="FFFEFB"/>
            </a:solidFill>
            <a:ln>
              <a:noFill/>
            </a:ln>
            <a:effectLst>
              <a:outerShdw blurRad="63500" sx="102000" sy="102000" algn="ctr" rotWithShape="0">
                <a:srgbClr val="FFD85C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2270CE-CB89-13D3-2499-5C569A88DAEE}"/>
                </a:ext>
              </a:extLst>
            </p:cNvPr>
            <p:cNvSpPr/>
            <p:nvPr/>
          </p:nvSpPr>
          <p:spPr>
            <a:xfrm>
              <a:off x="2815882" y="6034088"/>
              <a:ext cx="2122306" cy="143055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AD5890-AF29-E0F7-5DF1-9DF4B1625828}"/>
              </a:ext>
            </a:extLst>
          </p:cNvPr>
          <p:cNvGrpSpPr/>
          <p:nvPr/>
        </p:nvGrpSpPr>
        <p:grpSpPr>
          <a:xfrm>
            <a:off x="1379476" y="2024844"/>
            <a:ext cx="408282" cy="351966"/>
            <a:chOff x="450324" y="2128945"/>
            <a:chExt cx="889526" cy="766832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8AD1C042-8D07-9E58-1A73-AFEE6C2785CC}"/>
                </a:ext>
              </a:extLst>
            </p:cNvPr>
            <p:cNvSpPr/>
            <p:nvPr/>
          </p:nvSpPr>
          <p:spPr>
            <a:xfrm>
              <a:off x="450324" y="2128945"/>
              <a:ext cx="889526" cy="766832"/>
            </a:xfrm>
            <a:prstGeom prst="hexagon">
              <a:avLst/>
            </a:prstGeom>
            <a:solidFill>
              <a:srgbClr val="FFD85C"/>
            </a:solidFill>
            <a:ln w="12700">
              <a:solidFill>
                <a:srgbClr val="FFD8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6" name="자유형: 도형 97">
              <a:extLst>
                <a:ext uri="{FF2B5EF4-FFF2-40B4-BE49-F238E27FC236}">
                  <a16:creationId xmlns:a16="http://schemas.microsoft.com/office/drawing/2014/main" id="{5C50914A-ADE3-6AA2-6754-C3EFBEB768D9}"/>
                </a:ext>
              </a:extLst>
            </p:cNvPr>
            <p:cNvSpPr/>
            <p:nvPr/>
          </p:nvSpPr>
          <p:spPr>
            <a:xfrm rot="4666750">
              <a:off x="505813" y="2117833"/>
              <a:ext cx="667576" cy="698546"/>
            </a:xfrm>
            <a:custGeom>
              <a:avLst/>
              <a:gdLst>
                <a:gd name="connsiteX0" fmla="*/ 0 w 751712"/>
                <a:gd name="connsiteY0" fmla="*/ 497894 h 766419"/>
                <a:gd name="connsiteX1" fmla="*/ 107134 w 751712"/>
                <a:gd name="connsiteY1" fmla="*/ 3253 h 766419"/>
                <a:gd name="connsiteX2" fmla="*/ 119855 w 751712"/>
                <a:gd name="connsiteY2" fmla="*/ 0 h 766419"/>
                <a:gd name="connsiteX3" fmla="*/ 751712 w 751712"/>
                <a:gd name="connsiteY3" fmla="*/ 649798 h 766419"/>
                <a:gd name="connsiteX4" fmla="*/ 749455 w 751712"/>
                <a:gd name="connsiteY4" fmla="*/ 660217 h 766419"/>
                <a:gd name="connsiteX5" fmla="*/ 334147 w 751712"/>
                <a:gd name="connsiteY5" fmla="*/ 766419 h 766419"/>
                <a:gd name="connsiteX6" fmla="*/ 0 w 751712"/>
                <a:gd name="connsiteY6" fmla="*/ 497894 h 76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12" h="766419">
                  <a:moveTo>
                    <a:pt x="0" y="497894"/>
                  </a:moveTo>
                  <a:lnTo>
                    <a:pt x="107134" y="3253"/>
                  </a:lnTo>
                  <a:lnTo>
                    <a:pt x="119855" y="0"/>
                  </a:lnTo>
                  <a:lnTo>
                    <a:pt x="751712" y="649798"/>
                  </a:lnTo>
                  <a:lnTo>
                    <a:pt x="749455" y="660217"/>
                  </a:lnTo>
                  <a:lnTo>
                    <a:pt x="334147" y="766419"/>
                  </a:lnTo>
                  <a:lnTo>
                    <a:pt x="0" y="497894"/>
                  </a:lnTo>
                  <a:close/>
                </a:path>
              </a:pathLst>
            </a:custGeom>
            <a:gradFill>
              <a:gsLst>
                <a:gs pos="69000">
                  <a:schemeClr val="bg1">
                    <a:alpha val="34000"/>
                  </a:schemeClr>
                </a:gs>
                <a:gs pos="0">
                  <a:srgbClr val="FFD85C">
                    <a:alpha val="3900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1A6F98-920F-FD16-1543-468789EEEDEF}"/>
                </a:ext>
              </a:extLst>
            </p:cNvPr>
            <p:cNvSpPr txBox="1"/>
            <p:nvPr/>
          </p:nvSpPr>
          <p:spPr>
            <a:xfrm>
              <a:off x="616568" y="2271884"/>
              <a:ext cx="557043" cy="536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/>
              <a:r>
                <a:rPr lang="en-US" altLang="ko-KR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rPr>
                <a:t>2</a:t>
              </a:r>
              <a:endPara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3F42FBE-711F-2AE5-DA50-EBCDB0265D7B}"/>
              </a:ext>
            </a:extLst>
          </p:cNvPr>
          <p:cNvSpPr txBox="1"/>
          <p:nvPr/>
        </p:nvSpPr>
        <p:spPr>
          <a:xfrm>
            <a:off x="808944" y="2785609"/>
            <a:ext cx="3162820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b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내용</a:t>
            </a:r>
            <a:endParaRPr lang="ko-KR" altLang="en-US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F42FBE-711F-2AE5-DA50-EBCDB0265D7B}"/>
              </a:ext>
            </a:extLst>
          </p:cNvPr>
          <p:cNvSpPr txBox="1"/>
          <p:nvPr/>
        </p:nvSpPr>
        <p:spPr>
          <a:xfrm>
            <a:off x="808943" y="3240228"/>
            <a:ext cx="10207399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이 프로젝트는 사용자가 </a:t>
            </a:r>
            <a:r>
              <a:rPr lang="ko-KR" altLang="en-US" sz="1100" dirty="0" err="1" smtClean="0"/>
              <a:t>빈티지</a:t>
            </a:r>
            <a:r>
              <a:rPr lang="ko-KR" altLang="en-US" sz="1100" dirty="0" smtClean="0"/>
              <a:t> 의류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한정판 의류 </a:t>
            </a:r>
            <a:r>
              <a:rPr lang="ko-KR" altLang="en-US" sz="1100" dirty="0"/>
              <a:t>등 특별한 스토리가 담긴 물건을 경매와 쇼핑 방식으로 거래할 수 있는 플랫폼을 개발하는 것입니다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사용자들은 </a:t>
            </a:r>
            <a:r>
              <a:rPr lang="ko-KR" altLang="en-US" sz="1100" dirty="0"/>
              <a:t>물건에 얽힌 사연을 작성해 공유할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이를 통해 단순한 물건 거래가 아니라 감정과 경험을 나누는 공간이 됩니다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/>
              <a:t>주요 </a:t>
            </a:r>
            <a:r>
              <a:rPr lang="ko-KR" altLang="en-US" sz="1100" b="1" dirty="0"/>
              <a:t>기능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b="1" dirty="0"/>
              <a:t>스토리 기반 경매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자신의 이야기를 담은 물건을 경매에 등록하고</a:t>
            </a:r>
            <a:r>
              <a:rPr lang="en-US" altLang="ko-KR" sz="1100" dirty="0"/>
              <a:t>, </a:t>
            </a:r>
            <a:r>
              <a:rPr lang="ko-KR" altLang="en-US" sz="1100" dirty="0"/>
              <a:t>입찰을 통해 다른 사용자에게 판매할 수 있습니다</a:t>
            </a:r>
            <a:r>
              <a:rPr lang="en-US" altLang="ko-KR" sz="1100" dirty="0" smtClean="0"/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b="1" dirty="0" smtClean="0"/>
              <a:t>즉시 </a:t>
            </a:r>
            <a:r>
              <a:rPr lang="ko-KR" altLang="en-US" sz="1100" b="1" dirty="0"/>
              <a:t>구매 및 쇼핑 기능</a:t>
            </a:r>
            <a:r>
              <a:rPr lang="en-US" altLang="ko-KR" sz="1100" dirty="0"/>
              <a:t>: </a:t>
            </a:r>
            <a:r>
              <a:rPr lang="ko-KR" altLang="en-US" sz="1100" dirty="0"/>
              <a:t>경매 외에도 즉시 구매가 가능한 쇼핑 기능을 제공하여 사용자에게 편리한 선택을 제공합니다</a:t>
            </a:r>
            <a:r>
              <a:rPr lang="en-US" altLang="ko-KR" sz="1100" dirty="0" smtClean="0"/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b="1" dirty="0"/>
              <a:t>실시간 채팅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 간 실시간 채팅 기능을 통해 경매 및 거래 과정에서 자유롭게 의견을 나누고</a:t>
            </a:r>
            <a:r>
              <a:rPr lang="en-US" altLang="ko-KR" sz="1100" dirty="0"/>
              <a:t>, </a:t>
            </a:r>
            <a:r>
              <a:rPr lang="ko-KR" altLang="en-US" sz="1100" dirty="0"/>
              <a:t>물건에 대한 정보를 교환할 수 있도록 지원합니다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이 </a:t>
            </a:r>
            <a:r>
              <a:rPr lang="ko-KR" altLang="en-US" sz="1100" dirty="0"/>
              <a:t>플랫폼을 통해 사용자들은 스토리를 담은 물건을 거래하며</a:t>
            </a:r>
            <a:r>
              <a:rPr lang="en-US" altLang="ko-KR" sz="1100" dirty="0"/>
              <a:t>, </a:t>
            </a:r>
            <a:r>
              <a:rPr lang="ko-KR" altLang="en-US" sz="1100" dirty="0"/>
              <a:t>소유 이상의 의미 있는 경험을 만들어 나가게 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223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892990" cy="830997"/>
            <a:chOff x="376102" y="333243"/>
            <a:chExt cx="6362377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011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0109" y="585057"/>
              <a:ext cx="571837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WEB-SELLER)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비밀번호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찾기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0" y="1408717"/>
            <a:ext cx="3600000" cy="42536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2" y="6304991"/>
            <a:ext cx="7560000" cy="400373"/>
          </a:xfrm>
          <a:prstGeom prst="rect">
            <a:avLst/>
          </a:prstGeom>
        </p:spPr>
      </p:pic>
      <p:sp>
        <p:nvSpPr>
          <p:cNvPr id="23" name="순서도: 연결자 22"/>
          <p:cNvSpPr/>
          <p:nvPr/>
        </p:nvSpPr>
        <p:spPr>
          <a:xfrm>
            <a:off x="2245400" y="578485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en-US" altLang="ko-KR" dirty="0" smtClean="0"/>
          </a:p>
        </p:txBody>
      </p:sp>
      <p:sp>
        <p:nvSpPr>
          <p:cNvPr id="24" name="순서도: 연결자 23"/>
          <p:cNvSpPr/>
          <p:nvPr/>
        </p:nvSpPr>
        <p:spPr>
          <a:xfrm>
            <a:off x="6065151" y="578485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852952" y="5934740"/>
            <a:ext cx="28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51" y="2594209"/>
            <a:ext cx="3600000" cy="3075429"/>
          </a:xfrm>
          <a:prstGeom prst="rect">
            <a:avLst/>
          </a:prstGeom>
        </p:spPr>
      </p:pic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195923"/>
              </p:ext>
            </p:extLst>
          </p:nvPr>
        </p:nvGraphicFramePr>
        <p:xfrm>
          <a:off x="8514820" y="1662751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상품 현황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각 항목을 입력 후 인증번호 전송 버튼을 누르고 데이터가 일치하면 인증번호를 표시하면서 비밀번호 변경 페이지로 이동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변경할 비밀번호와 인증번호가 모두 일치하면 비밀번호 변경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317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58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892990" cy="830997"/>
            <a:chOff x="376102" y="333243"/>
            <a:chExt cx="6362377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011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0109" y="585057"/>
              <a:ext cx="571837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WEB-SELLER)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2622126"/>
            <a:ext cx="7920000" cy="405708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484784"/>
            <a:ext cx="7920000" cy="734455"/>
          </a:xfrm>
          <a:prstGeom prst="rect">
            <a:avLst/>
          </a:prstGeom>
        </p:spPr>
      </p:pic>
      <p:sp>
        <p:nvSpPr>
          <p:cNvPr id="31" name="순서도: 연결자 30"/>
          <p:cNvSpPr/>
          <p:nvPr/>
        </p:nvSpPr>
        <p:spPr>
          <a:xfrm>
            <a:off x="2504811" y="420767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en-US" altLang="ko-KR" dirty="0" smtClean="0"/>
          </a:p>
        </p:txBody>
      </p:sp>
      <p:sp>
        <p:nvSpPr>
          <p:cNvPr id="32" name="순서도: 연결자 31"/>
          <p:cNvSpPr/>
          <p:nvPr/>
        </p:nvSpPr>
        <p:spPr>
          <a:xfrm>
            <a:off x="5173863" y="611921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33" name="순서도: 연결자 32"/>
          <p:cNvSpPr/>
          <p:nvPr/>
        </p:nvSpPr>
        <p:spPr>
          <a:xfrm>
            <a:off x="2100113" y="613166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47127"/>
              </p:ext>
            </p:extLst>
          </p:nvPr>
        </p:nvGraphicFramePr>
        <p:xfrm>
          <a:off x="8488443" y="1548730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 후 메인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각 항목에 해당하는 페이지로 이동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고객 </a:t>
                      </a:r>
                      <a:r>
                        <a:rPr lang="ko-KR" altLang="en-US" sz="1000" dirty="0" err="1" smtClean="0"/>
                        <a:t>리뷰관리</a:t>
                      </a:r>
                      <a:r>
                        <a:rPr lang="ko-KR" altLang="en-US" sz="1000" dirty="0" smtClean="0"/>
                        <a:t> 페이지로 이동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317115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게시판으로 이동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92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6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366691" cy="830997"/>
            <a:chOff x="376102" y="333243"/>
            <a:chExt cx="6639056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011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0109" y="585057"/>
              <a:ext cx="5995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WEB-SELLER)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내정보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_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수정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79" y="5243191"/>
            <a:ext cx="2503177" cy="14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48" y="1617384"/>
            <a:ext cx="1769904" cy="3539808"/>
          </a:xfrm>
          <a:prstGeom prst="rect">
            <a:avLst/>
          </a:prstGeom>
        </p:spPr>
      </p:pic>
      <p:sp>
        <p:nvSpPr>
          <p:cNvPr id="21" name="순서도: 연결자 20"/>
          <p:cNvSpPr/>
          <p:nvPr/>
        </p:nvSpPr>
        <p:spPr>
          <a:xfrm>
            <a:off x="4376804" y="596319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en-US" altLang="ko-KR" dirty="0" smtClean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989204" y="5845295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5379410" y="3975578"/>
            <a:ext cx="0" cy="96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순서도: 연결자 24"/>
          <p:cNvSpPr/>
          <p:nvPr/>
        </p:nvSpPr>
        <p:spPr>
          <a:xfrm>
            <a:off x="5227010" y="355374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61" y="1543583"/>
            <a:ext cx="2575780" cy="5139607"/>
          </a:xfrm>
          <a:prstGeom prst="rect">
            <a:avLst/>
          </a:prstGeom>
        </p:spPr>
      </p:pic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725374"/>
              </p:ext>
            </p:extLst>
          </p:nvPr>
        </p:nvGraphicFramePr>
        <p:xfrm>
          <a:off x="8472264" y="1590743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 정보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수정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비밀번호가 일치하면 수정 페이지로 이동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(*) </a:t>
                      </a:r>
                      <a:r>
                        <a:rPr lang="ko-KR" altLang="en-US" sz="1000" dirty="0" smtClean="0"/>
                        <a:t>필수 값을 확인하고 연락처는 번호 인증을 받은 후 수정</a:t>
                      </a:r>
                      <a:r>
                        <a:rPr lang="ko-KR" altLang="en-US" sz="1000" baseline="0" dirty="0" smtClean="0"/>
                        <a:t> 처리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00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3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366691" cy="830997"/>
            <a:chOff x="376102" y="333243"/>
            <a:chExt cx="6639056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011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0109" y="585057"/>
              <a:ext cx="5995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WEB-SELLER)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마이페이지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–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내정보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_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탈퇴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7" y="4005064"/>
            <a:ext cx="1998086" cy="251249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06" y="1528269"/>
            <a:ext cx="1887936" cy="2152759"/>
          </a:xfrm>
          <a:prstGeom prst="rect">
            <a:avLst/>
          </a:prstGeom>
        </p:spPr>
      </p:pic>
      <p:sp>
        <p:nvSpPr>
          <p:cNvPr id="31" name="순서도: 연결자 30"/>
          <p:cNvSpPr/>
          <p:nvPr/>
        </p:nvSpPr>
        <p:spPr>
          <a:xfrm>
            <a:off x="4237928" y="571859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en-US" altLang="ko-KR" dirty="0" smtClean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850328" y="5635867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4842290" y="3411116"/>
            <a:ext cx="0" cy="960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순서도: 연결자 35"/>
          <p:cNvSpPr/>
          <p:nvPr/>
        </p:nvSpPr>
        <p:spPr>
          <a:xfrm>
            <a:off x="4689890" y="298927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17" y="1517157"/>
            <a:ext cx="2589024" cy="5166033"/>
          </a:xfrm>
          <a:prstGeom prst="rect">
            <a:avLst/>
          </a:prstGeom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27006"/>
              </p:ext>
            </p:extLst>
          </p:nvPr>
        </p:nvGraphicFramePr>
        <p:xfrm>
          <a:off x="8400256" y="1590743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 정보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탈퇴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탈퇴하기 버튼을 누르면 탈퇴 창 표시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비밀번호가 일치하면 두</a:t>
                      </a:r>
                      <a:r>
                        <a:rPr lang="ko-KR" altLang="en-US" sz="1000" baseline="0" dirty="0" smtClean="0"/>
                        <a:t> 번째 탈퇴 창을 표시하고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 탈퇴 버튼을 누르면 회원 탈퇴 완료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005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40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366691" cy="830997"/>
            <a:chOff x="376102" y="333243"/>
            <a:chExt cx="6639056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011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0109" y="585057"/>
              <a:ext cx="5995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WEB-SELLER)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공지사항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1" name="내용 개체 틀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8" y="1542404"/>
            <a:ext cx="7633517" cy="468000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5261833" y="3839482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958202" y="4883919"/>
            <a:ext cx="921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7652285" y="3995884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순서도: 연결자 33"/>
          <p:cNvSpPr/>
          <p:nvPr/>
        </p:nvSpPr>
        <p:spPr>
          <a:xfrm>
            <a:off x="5563200" y="368648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7436574" y="5305064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순서도: 연결자 39"/>
          <p:cNvSpPr/>
          <p:nvPr/>
        </p:nvSpPr>
        <p:spPr>
          <a:xfrm>
            <a:off x="3927265" y="473091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41" name="순서도: 연결자 40"/>
          <p:cNvSpPr/>
          <p:nvPr/>
        </p:nvSpPr>
        <p:spPr>
          <a:xfrm>
            <a:off x="7959993" y="383409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42" name="순서도: 연결자 41"/>
          <p:cNvSpPr/>
          <p:nvPr/>
        </p:nvSpPr>
        <p:spPr>
          <a:xfrm>
            <a:off x="7736881" y="515206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15360"/>
              </p:ext>
            </p:extLst>
          </p:nvPr>
        </p:nvGraphicFramePr>
        <p:xfrm>
          <a:off x="8478449" y="1412776"/>
          <a:ext cx="3378191" cy="49923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32549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56455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32549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325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32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게시판 목록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32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검색 시 검색에 관련 항목만 출력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32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 상세페이지로 이동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6325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상세페이지 이동시 조회수 증가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036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65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366691" cy="830997"/>
            <a:chOff x="376102" y="333243"/>
            <a:chExt cx="6639056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011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0109" y="585057"/>
              <a:ext cx="59950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WEB-SELLER)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자주 찾는 질문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FAQ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9" name="내용 개체 틀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8" y="1521348"/>
            <a:ext cx="7229948" cy="5040000"/>
          </a:xfrm>
          <a:prstGeom prst="rect">
            <a:avLst/>
          </a:prstGeom>
        </p:spPr>
      </p:pic>
      <p:sp>
        <p:nvSpPr>
          <p:cNvPr id="30" name="순서도: 연결자 29"/>
          <p:cNvSpPr/>
          <p:nvPr/>
        </p:nvSpPr>
        <p:spPr>
          <a:xfrm>
            <a:off x="2632162" y="3641617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319056" y="3795374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800120"/>
              </p:ext>
            </p:extLst>
          </p:nvPr>
        </p:nvGraphicFramePr>
        <p:xfrm>
          <a:off x="8391145" y="1698852"/>
          <a:ext cx="3378191" cy="34943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자주 찾는 질문 </a:t>
                      </a:r>
                      <a:r>
                        <a:rPr lang="en-US" altLang="ko-KR" sz="1000" dirty="0" smtClean="0"/>
                        <a:t>(FAQ)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클릭 시 내용 출력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82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9437093" cy="830997"/>
            <a:chOff x="376102" y="333243"/>
            <a:chExt cx="5512017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로그인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8" name="내용 개체 틀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8" y="1473174"/>
            <a:ext cx="7015898" cy="5124178"/>
          </a:xfrm>
          <a:prstGeom prst="rect">
            <a:avLst/>
          </a:prstGeom>
        </p:spPr>
      </p:pic>
      <p:sp>
        <p:nvSpPr>
          <p:cNvPr id="19" name="순서도: 연결자 18"/>
          <p:cNvSpPr/>
          <p:nvPr/>
        </p:nvSpPr>
        <p:spPr>
          <a:xfrm>
            <a:off x="7056734" y="352911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6590231" y="3682111"/>
            <a:ext cx="3732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E7DF72F-A600-5FB2-A34A-9527BB73D788}"/>
              </a:ext>
            </a:extLst>
          </p:cNvPr>
          <p:cNvCxnSpPr>
            <a:cxnSpLocks/>
          </p:cNvCxnSpPr>
          <p:nvPr/>
        </p:nvCxnSpPr>
        <p:spPr>
          <a:xfrm>
            <a:off x="3099284" y="5413425"/>
            <a:ext cx="0" cy="425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E7DF72F-A600-5FB2-A34A-9527BB73D788}"/>
              </a:ext>
            </a:extLst>
          </p:cNvPr>
          <p:cNvCxnSpPr>
            <a:cxnSpLocks/>
          </p:cNvCxnSpPr>
          <p:nvPr/>
        </p:nvCxnSpPr>
        <p:spPr>
          <a:xfrm>
            <a:off x="6284404" y="5377421"/>
            <a:ext cx="0" cy="425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7DF72F-A600-5FB2-A34A-9527BB73D788}"/>
              </a:ext>
            </a:extLst>
          </p:cNvPr>
          <p:cNvCxnSpPr>
            <a:cxnSpLocks/>
          </p:cNvCxnSpPr>
          <p:nvPr/>
        </p:nvCxnSpPr>
        <p:spPr>
          <a:xfrm>
            <a:off x="4742906" y="5373216"/>
            <a:ext cx="0" cy="425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연결자 24"/>
          <p:cNvSpPr/>
          <p:nvPr/>
        </p:nvSpPr>
        <p:spPr>
          <a:xfrm>
            <a:off x="2946884" y="600332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29" name="순서도: 연결자 28"/>
          <p:cNvSpPr/>
          <p:nvPr/>
        </p:nvSpPr>
        <p:spPr>
          <a:xfrm>
            <a:off x="4603068" y="594772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30" name="순서도: 연결자 29"/>
          <p:cNvSpPr/>
          <p:nvPr/>
        </p:nvSpPr>
        <p:spPr>
          <a:xfrm>
            <a:off x="6132004" y="596731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54888"/>
              </p:ext>
            </p:extLst>
          </p:nvPr>
        </p:nvGraphicFramePr>
        <p:xfrm>
          <a:off x="8426086" y="1362489"/>
          <a:ext cx="3378191" cy="50843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6917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46805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 클릭 시 입력 값을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</a:t>
                      </a:r>
                      <a:r>
                        <a:rPr lang="en-US" altLang="ko-KR" sz="1000" dirty="0" smtClean="0"/>
                        <a:t>INSERT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 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아이디 찾기로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클릭 시 비밀번호 찾기로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회원가입으로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036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9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9644333" cy="830997"/>
            <a:chOff x="376102" y="333243"/>
            <a:chExt cx="5633062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49839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회원가입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8" name="내용 개체 틀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37" y="1543584"/>
            <a:ext cx="3230108" cy="516178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4910986" y="2507632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연결자 19"/>
          <p:cNvSpPr/>
          <p:nvPr/>
        </p:nvSpPr>
        <p:spPr>
          <a:xfrm>
            <a:off x="5267695" y="236691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4937493" y="4392922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22"/>
          <p:cNvSpPr/>
          <p:nvPr/>
        </p:nvSpPr>
        <p:spPr>
          <a:xfrm>
            <a:off x="5323148" y="423263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4910986" y="4932184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연결자 24"/>
          <p:cNvSpPr/>
          <p:nvPr/>
        </p:nvSpPr>
        <p:spPr>
          <a:xfrm>
            <a:off x="5305551" y="477918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806780" y="5337212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연결자 29"/>
          <p:cNvSpPr/>
          <p:nvPr/>
        </p:nvSpPr>
        <p:spPr>
          <a:xfrm>
            <a:off x="4749952" y="521123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4115918" y="6394416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연결자 31"/>
          <p:cNvSpPr/>
          <p:nvPr/>
        </p:nvSpPr>
        <p:spPr>
          <a:xfrm>
            <a:off x="5161505" y="625534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en-US" altLang="ko-KR" dirty="0" smtClean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99553"/>
              </p:ext>
            </p:extLst>
          </p:nvPr>
        </p:nvGraphicFramePr>
        <p:xfrm>
          <a:off x="8455858" y="1543582"/>
          <a:ext cx="3378191" cy="48677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51247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475965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회원가입</a:t>
                      </a:r>
                      <a:endParaRPr lang="en-US" altLang="ko-KR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469269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5683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568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에서 같은 아이디 중복 확인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568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에서 같은 이메일 중복 확인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568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 상세페이지로 이동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568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우편번호 </a:t>
                      </a:r>
                      <a:r>
                        <a:rPr lang="en-US" altLang="ko-KR" sz="1000" dirty="0" smtClean="0"/>
                        <a:t>API </a:t>
                      </a:r>
                      <a:r>
                        <a:rPr lang="ko-KR" altLang="en-US" sz="1000" dirty="0" smtClean="0"/>
                        <a:t>호출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036197"/>
                  </a:ext>
                </a:extLst>
              </a:tr>
              <a:tr h="568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입력 값을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</a:t>
                      </a:r>
                      <a:r>
                        <a:rPr lang="en-US" altLang="ko-KR" sz="1000" dirty="0" smtClean="0"/>
                        <a:t>INSERT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024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3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9437093" cy="830997"/>
            <a:chOff x="376102" y="333243"/>
            <a:chExt cx="5512017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메인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-1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4" name="내용 개체 틀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" y="1404990"/>
            <a:ext cx="7146303" cy="5327563"/>
          </a:xfrm>
          <a:prstGeom prst="rect">
            <a:avLst/>
          </a:prstGeom>
        </p:spPr>
      </p:pic>
      <p:sp>
        <p:nvSpPr>
          <p:cNvPr id="16" name="순서도: 연결자 15"/>
          <p:cNvSpPr/>
          <p:nvPr/>
        </p:nvSpPr>
        <p:spPr>
          <a:xfrm>
            <a:off x="1469849" y="181008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7" name="순서도: 연결자 16"/>
          <p:cNvSpPr/>
          <p:nvPr/>
        </p:nvSpPr>
        <p:spPr>
          <a:xfrm>
            <a:off x="1938773" y="247244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19" name="순서도: 연결자 18"/>
          <p:cNvSpPr/>
          <p:nvPr/>
        </p:nvSpPr>
        <p:spPr>
          <a:xfrm>
            <a:off x="1938773" y="373506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86873"/>
              </p:ext>
            </p:extLst>
          </p:nvPr>
        </p:nvGraphicFramePr>
        <p:xfrm>
          <a:off x="8407944" y="1512726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메인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매출 구매내역 등 페이지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구매자 판매자 등 정보를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73688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판매자 브랜드 별 상품 수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8938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95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9437093" cy="830997"/>
            <a:chOff x="376102" y="333243"/>
            <a:chExt cx="5512017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메인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-2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8" y="1416054"/>
            <a:ext cx="7020838" cy="5202533"/>
          </a:xfrm>
          <a:prstGeom prst="rect">
            <a:avLst/>
          </a:prstGeom>
        </p:spPr>
      </p:pic>
      <p:sp>
        <p:nvSpPr>
          <p:cNvPr id="21" name="순서도: 연결자 20"/>
          <p:cNvSpPr/>
          <p:nvPr/>
        </p:nvSpPr>
        <p:spPr>
          <a:xfrm>
            <a:off x="2631913" y="378904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3" name="순서도: 연결자 22"/>
          <p:cNvSpPr/>
          <p:nvPr/>
        </p:nvSpPr>
        <p:spPr>
          <a:xfrm>
            <a:off x="6043228" y="378904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24" name="순서도: 연결자 23"/>
          <p:cNvSpPr/>
          <p:nvPr/>
        </p:nvSpPr>
        <p:spPr>
          <a:xfrm>
            <a:off x="2686707" y="623731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57433"/>
              </p:ext>
            </p:extLst>
          </p:nvPr>
        </p:nvGraphicFramePr>
        <p:xfrm>
          <a:off x="8405447" y="1548730"/>
          <a:ext cx="3380689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2498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2</a:t>
                      </a:r>
                      <a:endParaRPr lang="ko-KR" altLang="en-US" sz="100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월별 방문자 수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77135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월별 가입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탈퇴자 수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108269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판매자별</a:t>
                      </a:r>
                      <a:r>
                        <a:rPr lang="ko-KR" altLang="en-US" sz="1000" dirty="0" smtClean="0"/>
                        <a:t> 월 매출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17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20272352">
            <a:off x="386995" y="5094769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3F42FBE-711F-2AE5-DA50-EBCDB0265D7B}"/>
              </a:ext>
            </a:extLst>
          </p:cNvPr>
          <p:cNvSpPr txBox="1"/>
          <p:nvPr/>
        </p:nvSpPr>
        <p:spPr>
          <a:xfrm>
            <a:off x="808944" y="2785609"/>
            <a:ext cx="3162820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</a:rPr>
              <a:t>활용 장비 </a:t>
            </a:r>
            <a:r>
              <a:rPr lang="ko-KR" altLang="en-US" b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</a:rPr>
              <a:t>및</a:t>
            </a:r>
            <a:r>
              <a:rPr lang="en-US" altLang="ko-KR" b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</a:rPr>
              <a:t>재료</a:t>
            </a:r>
            <a:endParaRPr lang="en-US" altLang="ko-KR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99B77B5-7708-F027-9821-B23D2CEEC13C}"/>
              </a:ext>
            </a:extLst>
          </p:cNvPr>
          <p:cNvGrpSpPr/>
          <p:nvPr/>
        </p:nvGrpSpPr>
        <p:grpSpPr>
          <a:xfrm>
            <a:off x="1389005" y="2024844"/>
            <a:ext cx="408282" cy="351966"/>
            <a:chOff x="450324" y="2128945"/>
            <a:chExt cx="889526" cy="766832"/>
          </a:xfrm>
        </p:grpSpPr>
        <p:sp>
          <p:nvSpPr>
            <p:cNvPr id="86" name="육각형 85">
              <a:extLst>
                <a:ext uri="{FF2B5EF4-FFF2-40B4-BE49-F238E27FC236}">
                  <a16:creationId xmlns:a16="http://schemas.microsoft.com/office/drawing/2014/main" id="{F6936F92-A6DE-5ACE-9B7A-91588D13D8D9}"/>
                </a:ext>
              </a:extLst>
            </p:cNvPr>
            <p:cNvSpPr/>
            <p:nvPr/>
          </p:nvSpPr>
          <p:spPr>
            <a:xfrm>
              <a:off x="450324" y="2128945"/>
              <a:ext cx="889526" cy="766832"/>
            </a:xfrm>
            <a:prstGeom prst="hexagon">
              <a:avLst/>
            </a:prstGeom>
            <a:solidFill>
              <a:srgbClr val="3378C8"/>
            </a:solidFill>
            <a:ln w="12700">
              <a:solidFill>
                <a:srgbClr val="337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A2FA4EF-8448-1B99-E95A-6C8D85E801EB}"/>
                </a:ext>
              </a:extLst>
            </p:cNvPr>
            <p:cNvSpPr/>
            <p:nvPr/>
          </p:nvSpPr>
          <p:spPr>
            <a:xfrm rot="4666750">
              <a:off x="505813" y="2117833"/>
              <a:ext cx="667576" cy="698546"/>
            </a:xfrm>
            <a:custGeom>
              <a:avLst/>
              <a:gdLst>
                <a:gd name="connsiteX0" fmla="*/ 0 w 751712"/>
                <a:gd name="connsiteY0" fmla="*/ 497894 h 766419"/>
                <a:gd name="connsiteX1" fmla="*/ 107134 w 751712"/>
                <a:gd name="connsiteY1" fmla="*/ 3253 h 766419"/>
                <a:gd name="connsiteX2" fmla="*/ 119855 w 751712"/>
                <a:gd name="connsiteY2" fmla="*/ 0 h 766419"/>
                <a:gd name="connsiteX3" fmla="*/ 751712 w 751712"/>
                <a:gd name="connsiteY3" fmla="*/ 649798 h 766419"/>
                <a:gd name="connsiteX4" fmla="*/ 749455 w 751712"/>
                <a:gd name="connsiteY4" fmla="*/ 660217 h 766419"/>
                <a:gd name="connsiteX5" fmla="*/ 334147 w 751712"/>
                <a:gd name="connsiteY5" fmla="*/ 766419 h 766419"/>
                <a:gd name="connsiteX6" fmla="*/ 0 w 751712"/>
                <a:gd name="connsiteY6" fmla="*/ 497894 h 76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12" h="766419">
                  <a:moveTo>
                    <a:pt x="0" y="497894"/>
                  </a:moveTo>
                  <a:lnTo>
                    <a:pt x="107134" y="3253"/>
                  </a:lnTo>
                  <a:lnTo>
                    <a:pt x="119855" y="0"/>
                  </a:lnTo>
                  <a:lnTo>
                    <a:pt x="751712" y="649798"/>
                  </a:lnTo>
                  <a:lnTo>
                    <a:pt x="749455" y="660217"/>
                  </a:lnTo>
                  <a:lnTo>
                    <a:pt x="334147" y="766419"/>
                  </a:lnTo>
                  <a:lnTo>
                    <a:pt x="0" y="497894"/>
                  </a:lnTo>
                  <a:close/>
                </a:path>
              </a:pathLst>
            </a:custGeom>
            <a:gradFill>
              <a:gsLst>
                <a:gs pos="69000">
                  <a:schemeClr val="bg1">
                    <a:alpha val="20000"/>
                  </a:schemeClr>
                </a:gs>
                <a:gs pos="0">
                  <a:srgbClr val="2069C2">
                    <a:alpha val="1400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CFB97A8-0377-4583-43C1-B930793AB1B7}"/>
                </a:ext>
              </a:extLst>
            </p:cNvPr>
            <p:cNvSpPr txBox="1"/>
            <p:nvPr/>
          </p:nvSpPr>
          <p:spPr>
            <a:xfrm>
              <a:off x="616568" y="2271884"/>
              <a:ext cx="557043" cy="536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/>
              <a:r>
                <a:rPr lang="en-US" altLang="ko-KR" sz="160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rPr>
                <a:t>3</a:t>
              </a:r>
              <a:endPara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3143672" y="2576370"/>
            <a:ext cx="5652628" cy="2968463"/>
            <a:chOff x="3143672" y="2576370"/>
            <a:chExt cx="5652628" cy="2968463"/>
          </a:xfrm>
        </p:grpSpPr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617" y="4826920"/>
              <a:ext cx="977201" cy="167091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22770" y="2855468"/>
              <a:ext cx="864975" cy="378638"/>
            </a:xfrm>
            <a:prstGeom prst="rect">
              <a:avLst/>
            </a:prstGeom>
          </p:spPr>
        </p:pic>
        <p:sp>
          <p:nvSpPr>
            <p:cNvPr id="110" name="모서리가 둥근 직사각형 109"/>
            <p:cNvSpPr/>
            <p:nvPr/>
          </p:nvSpPr>
          <p:spPr>
            <a:xfrm>
              <a:off x="3143672" y="2576370"/>
              <a:ext cx="2668534" cy="22806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solidFill>
                    <a:schemeClr val="tx1"/>
                  </a:solidFill>
                </a:rPr>
                <a:t>Languages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3143672" y="3809575"/>
              <a:ext cx="2668534" cy="22806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solidFill>
                    <a:schemeClr val="tx1"/>
                  </a:solidFill>
                </a:rPr>
                <a:t>Tools &amp; Server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6127766" y="2576370"/>
              <a:ext cx="2668534" cy="22806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solidFill>
                    <a:schemeClr val="tx1"/>
                  </a:solidFill>
                </a:rPr>
                <a:t>DB &amp; Frameworks</a:t>
              </a:r>
              <a:endParaRPr lang="ko-KR" altLang="en-US" sz="1200" b="1" smtClean="0">
                <a:solidFill>
                  <a:schemeClr val="tx1"/>
                </a:solidFill>
              </a:endParaRPr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6127766" y="3570983"/>
              <a:ext cx="2668534" cy="22806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solidFill>
                    <a:schemeClr val="tx1"/>
                  </a:solidFill>
                </a:rPr>
                <a:t>Library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4225228" y="2918976"/>
              <a:ext cx="1476443" cy="472754"/>
              <a:chOff x="2217797" y="1421274"/>
              <a:chExt cx="2621644" cy="823549"/>
            </a:xfrm>
          </p:grpSpPr>
          <p:pic>
            <p:nvPicPr>
              <p:cNvPr id="138" name="그림 137"/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7797" y="1421274"/>
                <a:ext cx="1647098" cy="823549"/>
              </a:xfrm>
              <a:prstGeom prst="rect">
                <a:avLst/>
              </a:prstGeom>
            </p:spPr>
          </p:pic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3802" y="1479300"/>
                <a:ext cx="683620" cy="683620"/>
              </a:xfrm>
              <a:prstGeom prst="rect">
                <a:avLst/>
              </a:prstGeom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7093" y="1511248"/>
                <a:ext cx="642348" cy="651672"/>
              </a:xfrm>
              <a:prstGeom prst="rect">
                <a:avLst/>
              </a:prstGeom>
            </p:spPr>
          </p:pic>
        </p:grp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105" y="2937711"/>
              <a:ext cx="665647" cy="358739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766" y="3943049"/>
              <a:ext cx="745694" cy="168125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973530" y="2903940"/>
              <a:ext cx="430282" cy="500522"/>
            </a:xfrm>
            <a:prstGeom prst="rect">
              <a:avLst/>
            </a:prstGeom>
          </p:spPr>
        </p:pic>
        <p:sp>
          <p:nvSpPr>
            <p:cNvPr id="118" name="모서리가 둥근 직사각형 117"/>
            <p:cNvSpPr/>
            <p:nvPr/>
          </p:nvSpPr>
          <p:spPr>
            <a:xfrm>
              <a:off x="6127766" y="4565596"/>
              <a:ext cx="2668534" cy="22806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smtClean="0">
                  <a:solidFill>
                    <a:schemeClr val="tx1"/>
                  </a:solidFill>
                </a:rPr>
                <a:t>APIs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923443" y="3850082"/>
              <a:ext cx="558047" cy="552160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532488" y="3908390"/>
              <a:ext cx="1011784" cy="268671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817" y="2846282"/>
              <a:ext cx="568703" cy="455165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3216387" y="3383915"/>
              <a:ext cx="555535" cy="237472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517" y="4317198"/>
              <a:ext cx="1010815" cy="583423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804" y="4135688"/>
              <a:ext cx="759827" cy="394702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520" y="4158677"/>
              <a:ext cx="912982" cy="233734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3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71" b="28571"/>
            <a:stretch/>
          </p:blipFill>
          <p:spPr>
            <a:xfrm>
              <a:off x="4628791" y="4118237"/>
              <a:ext cx="1140831" cy="295793"/>
            </a:xfrm>
            <a:prstGeom prst="rect">
              <a:avLst/>
            </a:prstGeom>
          </p:spPr>
        </p:pic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6681" y="5067716"/>
              <a:ext cx="529040" cy="405507"/>
            </a:xfrm>
            <a:prstGeom prst="rect">
              <a:avLst/>
            </a:prstGeom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4064351" y="5120375"/>
              <a:ext cx="679151" cy="355529"/>
            </a:xfrm>
            <a:prstGeom prst="rect">
              <a:avLst/>
            </a:prstGeom>
          </p:spPr>
        </p:pic>
        <p:pic>
          <p:nvPicPr>
            <p:cNvPr id="132" name="Picture 2" descr="안드로이드 &amp; 아이폰개발 - 모든에듀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0894" y="4475461"/>
              <a:ext cx="805683" cy="52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363" y="5162871"/>
              <a:ext cx="789299" cy="381962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182363" y="4622675"/>
              <a:ext cx="738135" cy="353772"/>
            </a:xfrm>
            <a:prstGeom prst="rect">
              <a:avLst/>
            </a:prstGeom>
          </p:spPr>
        </p:pic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636" y="4886897"/>
              <a:ext cx="637315" cy="466955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736" y="2975299"/>
              <a:ext cx="892149" cy="207149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6796623" y="4863689"/>
              <a:ext cx="1003724" cy="374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9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9437093" cy="830997"/>
            <a:chOff x="376102" y="333243"/>
            <a:chExt cx="5512017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매출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603299"/>
            <a:ext cx="6600009" cy="5116861"/>
          </a:xfrm>
          <a:prstGeom prst="rect">
            <a:avLst/>
          </a:prstGeom>
        </p:spPr>
      </p:pic>
      <p:sp>
        <p:nvSpPr>
          <p:cNvPr id="20" name="순서도: 연결자 19"/>
          <p:cNvSpPr/>
          <p:nvPr/>
        </p:nvSpPr>
        <p:spPr>
          <a:xfrm>
            <a:off x="803412" y="247492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9" name="순서도: 연결자 28"/>
          <p:cNvSpPr/>
          <p:nvPr/>
        </p:nvSpPr>
        <p:spPr>
          <a:xfrm>
            <a:off x="850006" y="344001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30" name="순서도: 연결자 29"/>
          <p:cNvSpPr/>
          <p:nvPr/>
        </p:nvSpPr>
        <p:spPr>
          <a:xfrm>
            <a:off x="2842633" y="384308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495600" y="3996080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063033"/>
              </p:ext>
            </p:extLst>
          </p:nvPr>
        </p:nvGraphicFramePr>
        <p:xfrm>
          <a:off x="8076220" y="1548730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매출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브랜드 매출 정보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구매 정보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87697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클릭 시 매출 상세페이지로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85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4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291048" cy="830997"/>
            <a:chOff x="376102" y="333243"/>
            <a:chExt cx="60107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361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매출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상세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736812"/>
            <a:ext cx="8115509" cy="4648202"/>
          </a:xfrm>
          <a:prstGeom prst="rect">
            <a:avLst/>
          </a:prstGeom>
        </p:spPr>
      </p:pic>
      <p:sp>
        <p:nvSpPr>
          <p:cNvPr id="23" name="순서도: 연결자 22"/>
          <p:cNvSpPr/>
          <p:nvPr/>
        </p:nvSpPr>
        <p:spPr>
          <a:xfrm>
            <a:off x="357637" y="289341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6785"/>
              </p:ext>
            </p:extLst>
          </p:nvPr>
        </p:nvGraphicFramePr>
        <p:xfrm>
          <a:off x="8622465" y="1664804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매출 상세페이지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매출 정보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9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291048" cy="830997"/>
            <a:chOff x="376102" y="333243"/>
            <a:chExt cx="60107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361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상품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512251"/>
            <a:ext cx="7274002" cy="5085101"/>
          </a:xfrm>
          <a:prstGeom prst="rect">
            <a:avLst/>
          </a:prstGeom>
        </p:spPr>
      </p:pic>
      <p:sp>
        <p:nvSpPr>
          <p:cNvPr id="17" name="순서도: 연결자 16"/>
          <p:cNvSpPr/>
          <p:nvPr/>
        </p:nvSpPr>
        <p:spPr>
          <a:xfrm>
            <a:off x="623392" y="258294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8" name="순서도: 연결자 17"/>
          <p:cNvSpPr/>
          <p:nvPr/>
        </p:nvSpPr>
        <p:spPr>
          <a:xfrm>
            <a:off x="1451484" y="258294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19" name="순서도: 연결자 18"/>
          <p:cNvSpPr/>
          <p:nvPr/>
        </p:nvSpPr>
        <p:spPr>
          <a:xfrm>
            <a:off x="598268" y="319500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943409"/>
              </p:ext>
            </p:extLst>
          </p:nvPr>
        </p:nvGraphicFramePr>
        <p:xfrm>
          <a:off x="8407944" y="1512726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상품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브랜드 별로 선택한 카테고리에 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맞는 정보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판매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중지 등 선택한 카테고리에 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맞는 정보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817489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상품 정보들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8390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291048" cy="830997"/>
            <a:chOff x="376102" y="333243"/>
            <a:chExt cx="60107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361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경매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8" y="1725530"/>
            <a:ext cx="7973568" cy="4691802"/>
          </a:xfrm>
          <a:prstGeom prst="rect">
            <a:avLst/>
          </a:prstGeom>
        </p:spPr>
      </p:pic>
      <p:sp>
        <p:nvSpPr>
          <p:cNvPr id="23" name="순서도: 연결자 22"/>
          <p:cNvSpPr/>
          <p:nvPr/>
        </p:nvSpPr>
        <p:spPr>
          <a:xfrm>
            <a:off x="418611" y="314900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896693" y="5091445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연결자 24"/>
          <p:cNvSpPr/>
          <p:nvPr/>
        </p:nvSpPr>
        <p:spPr>
          <a:xfrm>
            <a:off x="2209806" y="493844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91822"/>
              </p:ext>
            </p:extLst>
          </p:nvPr>
        </p:nvGraphicFramePr>
        <p:xfrm>
          <a:off x="8517022" y="1725530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229314133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49972417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319894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경매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56537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49904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123551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경매 정보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569065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경매 상세페이지로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436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1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291048" cy="830997"/>
            <a:chOff x="376102" y="333243"/>
            <a:chExt cx="6010795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40" y="585057"/>
              <a:ext cx="536165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경매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상세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444829"/>
            <a:ext cx="7112747" cy="5275534"/>
          </a:xfrm>
          <a:prstGeom prst="rect">
            <a:avLst/>
          </a:prstGeom>
        </p:spPr>
      </p:pic>
      <p:sp>
        <p:nvSpPr>
          <p:cNvPr id="19" name="순서도: 연결자 18"/>
          <p:cNvSpPr/>
          <p:nvPr/>
        </p:nvSpPr>
        <p:spPr>
          <a:xfrm>
            <a:off x="714213" y="2384884"/>
            <a:ext cx="275286" cy="25972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41666"/>
              </p:ext>
            </p:extLst>
          </p:nvPr>
        </p:nvGraphicFramePr>
        <p:xfrm>
          <a:off x="8407944" y="1524744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경매 상세페이지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경매</a:t>
                      </a:r>
                      <a:r>
                        <a:rPr lang="ko-KR" altLang="en-US" sz="1000" baseline="0" dirty="0" smtClean="0"/>
                        <a:t> 정보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57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9644333" cy="830997"/>
            <a:chOff x="376102" y="333243"/>
            <a:chExt cx="5633062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49839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공지사항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4" name="내용 개체 틀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536133"/>
            <a:ext cx="7767600" cy="435133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550823" y="3501868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연결자 35"/>
          <p:cNvSpPr/>
          <p:nvPr/>
        </p:nvSpPr>
        <p:spPr>
          <a:xfrm>
            <a:off x="3640000" y="334886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7458434" y="3852759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연결자 37"/>
          <p:cNvSpPr/>
          <p:nvPr/>
        </p:nvSpPr>
        <p:spPr>
          <a:xfrm>
            <a:off x="7825115" y="371180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E7DF72F-A600-5FB2-A34A-9527BB73D788}"/>
              </a:ext>
            </a:extLst>
          </p:cNvPr>
          <p:cNvCxnSpPr>
            <a:cxnSpLocks/>
          </p:cNvCxnSpPr>
          <p:nvPr/>
        </p:nvCxnSpPr>
        <p:spPr>
          <a:xfrm>
            <a:off x="7045150" y="4908502"/>
            <a:ext cx="420" cy="334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연결자 40"/>
          <p:cNvSpPr/>
          <p:nvPr/>
        </p:nvSpPr>
        <p:spPr>
          <a:xfrm>
            <a:off x="6892750" y="541230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82244"/>
              </p:ext>
            </p:extLst>
          </p:nvPr>
        </p:nvGraphicFramePr>
        <p:xfrm>
          <a:off x="8407944" y="1512726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클릭 시 공지사항 상세페이지로 이동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상세페이지 이동시 조회수 증가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 등록페이지로 이동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44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768881" cy="830997"/>
            <a:chOff x="376102" y="333243"/>
            <a:chExt cx="628988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56407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공지사항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상세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1" y="1597841"/>
            <a:ext cx="7771345" cy="488700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537894" y="6224682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/>
          <p:cNvSpPr/>
          <p:nvPr/>
        </p:nvSpPr>
        <p:spPr>
          <a:xfrm>
            <a:off x="2547863" y="608068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E7DF72F-A600-5FB2-A34A-9527BB73D788}"/>
              </a:ext>
            </a:extLst>
          </p:cNvPr>
          <p:cNvCxnSpPr>
            <a:cxnSpLocks/>
          </p:cNvCxnSpPr>
          <p:nvPr/>
        </p:nvCxnSpPr>
        <p:spPr>
          <a:xfrm>
            <a:off x="6374282" y="5927682"/>
            <a:ext cx="0" cy="28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E7DF72F-A600-5FB2-A34A-9527BB73D788}"/>
              </a:ext>
            </a:extLst>
          </p:cNvPr>
          <p:cNvCxnSpPr>
            <a:cxnSpLocks/>
          </p:cNvCxnSpPr>
          <p:nvPr/>
        </p:nvCxnSpPr>
        <p:spPr>
          <a:xfrm>
            <a:off x="7252812" y="5936682"/>
            <a:ext cx="0" cy="28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연결자 29"/>
          <p:cNvSpPr/>
          <p:nvPr/>
        </p:nvSpPr>
        <p:spPr>
          <a:xfrm>
            <a:off x="7100412" y="625534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31" name="순서도: 연결자 30"/>
          <p:cNvSpPr/>
          <p:nvPr/>
        </p:nvSpPr>
        <p:spPr>
          <a:xfrm>
            <a:off x="6221882" y="625534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674309"/>
              </p:ext>
            </p:extLst>
          </p:nvPr>
        </p:nvGraphicFramePr>
        <p:xfrm>
          <a:off x="8407944" y="1512726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 상세페이지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</a:t>
                      </a:r>
                      <a:r>
                        <a:rPr lang="ko-KR" altLang="en-US" sz="1000" baseline="0" dirty="0" smtClean="0"/>
                        <a:t> 시 공지사항 리스트로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공지사항 수정으로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공지사항 삭제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3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768881" cy="830997"/>
            <a:chOff x="376102" y="333243"/>
            <a:chExt cx="628988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56407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공지사항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등록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0" name="내용 개체 틀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715503"/>
            <a:ext cx="7850475" cy="4355068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425632" y="2779465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22"/>
          <p:cNvSpPr/>
          <p:nvPr/>
        </p:nvSpPr>
        <p:spPr>
          <a:xfrm>
            <a:off x="2861838" y="262646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7DF72F-A600-5FB2-A34A-9527BB73D788}"/>
              </a:ext>
            </a:extLst>
          </p:cNvPr>
          <p:cNvCxnSpPr>
            <a:cxnSpLocks/>
          </p:cNvCxnSpPr>
          <p:nvPr/>
        </p:nvCxnSpPr>
        <p:spPr>
          <a:xfrm>
            <a:off x="6625212" y="5926571"/>
            <a:ext cx="0" cy="28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연결자 24"/>
          <p:cNvSpPr/>
          <p:nvPr/>
        </p:nvSpPr>
        <p:spPr>
          <a:xfrm>
            <a:off x="6472812" y="632735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4855217" y="2789529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연결자 29"/>
          <p:cNvSpPr/>
          <p:nvPr/>
        </p:nvSpPr>
        <p:spPr>
          <a:xfrm>
            <a:off x="5291423" y="263652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3512"/>
              </p:ext>
            </p:extLst>
          </p:nvPr>
        </p:nvGraphicFramePr>
        <p:xfrm>
          <a:off x="8407944" y="1512726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 등록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체크박스 클릭 시 </a:t>
                      </a:r>
                      <a:r>
                        <a:rPr lang="ko-KR" altLang="en-US" sz="1000" dirty="0" err="1" smtClean="0"/>
                        <a:t>게시글</a:t>
                      </a:r>
                      <a:r>
                        <a:rPr lang="ko-KR" altLang="en-US" sz="1000" dirty="0" smtClean="0"/>
                        <a:t> 제목 굵음으로 표시 및 최상위로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파일 선택 클릭으로 파일 추가 및 첨부된 파일 이름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algn="l" latinLnBrk="1"/>
                      <a:r>
                        <a:rPr lang="ko-KR" altLang="en-US" sz="1000" dirty="0" smtClean="0"/>
                        <a:t>등록 클릭 시 입력한 값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</a:t>
                      </a:r>
                      <a:r>
                        <a:rPr lang="en-US" altLang="ko-KR" sz="1000" dirty="0" smtClean="0"/>
                        <a:t>INSERT</a:t>
                      </a:r>
                      <a:endParaRPr lang="ko-KR" altLang="en-US" sz="100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768881" cy="830997"/>
            <a:chOff x="376102" y="333243"/>
            <a:chExt cx="628988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56407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FAQ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9" name="내용 개체 틀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3" y="1396260"/>
            <a:ext cx="7394140" cy="536991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 flipV="1">
            <a:off x="2831123" y="2929653"/>
            <a:ext cx="199294" cy="10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연결자 30"/>
          <p:cNvSpPr/>
          <p:nvPr/>
        </p:nvSpPr>
        <p:spPr>
          <a:xfrm>
            <a:off x="3101167" y="278710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7DF72F-A600-5FB2-A34A-9527BB73D788}"/>
              </a:ext>
            </a:extLst>
          </p:cNvPr>
          <p:cNvCxnSpPr>
            <a:cxnSpLocks/>
          </p:cNvCxnSpPr>
          <p:nvPr/>
        </p:nvCxnSpPr>
        <p:spPr>
          <a:xfrm>
            <a:off x="6897774" y="6257735"/>
            <a:ext cx="0" cy="28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연결자 32"/>
          <p:cNvSpPr/>
          <p:nvPr/>
        </p:nvSpPr>
        <p:spPr>
          <a:xfrm>
            <a:off x="6745374" y="672340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39779"/>
              </p:ext>
            </p:extLst>
          </p:nvPr>
        </p:nvGraphicFramePr>
        <p:xfrm>
          <a:off x="8407944" y="1554739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</a:t>
                      </a:r>
                      <a:endParaRPr lang="ko-KR" altLang="en-US" sz="100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클릭 시 내용 출력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FAQ</a:t>
                      </a:r>
                      <a:r>
                        <a:rPr lang="ko-KR" altLang="en-US" sz="1000" dirty="0" smtClean="0"/>
                        <a:t>등록페이지로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47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768881" cy="830997"/>
            <a:chOff x="376102" y="333243"/>
            <a:chExt cx="628988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56407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고객 문의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9" name="내용 개체 틀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533011"/>
            <a:ext cx="8127692" cy="417319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 flipH="1" flipV="1">
            <a:off x="768392" y="2838916"/>
            <a:ext cx="5860" cy="285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 flipH="1" flipV="1">
            <a:off x="1336434" y="2512943"/>
            <a:ext cx="5860" cy="285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연결자 31"/>
          <p:cNvSpPr/>
          <p:nvPr/>
        </p:nvSpPr>
        <p:spPr>
          <a:xfrm>
            <a:off x="1184034" y="220694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33" name="순서도: 연결자 32"/>
          <p:cNvSpPr/>
          <p:nvPr/>
        </p:nvSpPr>
        <p:spPr>
          <a:xfrm>
            <a:off x="621852" y="247420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988118" y="3277857"/>
            <a:ext cx="9210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연결자 34"/>
          <p:cNvSpPr/>
          <p:nvPr/>
        </p:nvSpPr>
        <p:spPr>
          <a:xfrm>
            <a:off x="2968575" y="3124857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255345"/>
              </p:ext>
            </p:extLst>
          </p:nvPr>
        </p:nvGraphicFramePr>
        <p:xfrm>
          <a:off x="8586461" y="1512726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고객 문의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구매자 판매자 구분하여 표시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답변 유무에</a:t>
                      </a:r>
                      <a:r>
                        <a:rPr lang="ko-KR" altLang="en-US" sz="1000" baseline="0" dirty="0" smtClean="0"/>
                        <a:t> 따라 대기중 답변 완료 표시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제목 클릭 시 고객문의 상세페이지로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02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865315C-A3ED-823F-9D27-0B0DB41EC7B2}"/>
              </a:ext>
            </a:extLst>
          </p:cNvPr>
          <p:cNvGrpSpPr/>
          <p:nvPr/>
        </p:nvGrpSpPr>
        <p:grpSpPr>
          <a:xfrm>
            <a:off x="479376" y="2218866"/>
            <a:ext cx="11053228" cy="3741880"/>
            <a:chOff x="2815881" y="2567441"/>
            <a:chExt cx="2122307" cy="3609702"/>
          </a:xfrm>
          <a:effectLst/>
        </p:grpSpPr>
        <p:sp>
          <p:nvSpPr>
            <p:cNvPr id="58" name="사각형: 둥근 위쪽 모서리 99">
              <a:extLst>
                <a:ext uri="{FF2B5EF4-FFF2-40B4-BE49-F238E27FC236}">
                  <a16:creationId xmlns:a16="http://schemas.microsoft.com/office/drawing/2014/main" id="{BBADC5C0-E325-0E29-F1CB-2BBDC807F88A}"/>
                </a:ext>
              </a:extLst>
            </p:cNvPr>
            <p:cNvSpPr/>
            <p:nvPr/>
          </p:nvSpPr>
          <p:spPr>
            <a:xfrm>
              <a:off x="2815881" y="2567441"/>
              <a:ext cx="2122307" cy="3609702"/>
            </a:xfrm>
            <a:prstGeom prst="round2SameRect">
              <a:avLst/>
            </a:prstGeom>
            <a:solidFill>
              <a:srgbClr val="FFFEFB"/>
            </a:solidFill>
            <a:ln>
              <a:noFill/>
            </a:ln>
            <a:effectLst>
              <a:outerShdw blurRad="63500" sx="102000" sy="102000" algn="ctr" rotWithShape="0">
                <a:srgbClr val="FFD85C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12270CE-CB89-13D3-2499-5C569A88DAEE}"/>
                </a:ext>
              </a:extLst>
            </p:cNvPr>
            <p:cNvSpPr/>
            <p:nvPr/>
          </p:nvSpPr>
          <p:spPr>
            <a:xfrm>
              <a:off x="2815882" y="6034088"/>
              <a:ext cx="2122306" cy="143055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AD5890-AF29-E0F7-5DF1-9DF4B1625828}"/>
              </a:ext>
            </a:extLst>
          </p:cNvPr>
          <p:cNvGrpSpPr/>
          <p:nvPr/>
        </p:nvGrpSpPr>
        <p:grpSpPr>
          <a:xfrm>
            <a:off x="1379476" y="2024844"/>
            <a:ext cx="408282" cy="351966"/>
            <a:chOff x="450324" y="2128945"/>
            <a:chExt cx="889526" cy="766832"/>
          </a:xfrm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8AD1C042-8D07-9E58-1A73-AFEE6C2785CC}"/>
                </a:ext>
              </a:extLst>
            </p:cNvPr>
            <p:cNvSpPr/>
            <p:nvPr/>
          </p:nvSpPr>
          <p:spPr>
            <a:xfrm>
              <a:off x="450324" y="2128945"/>
              <a:ext cx="889526" cy="766832"/>
            </a:xfrm>
            <a:prstGeom prst="hexagon">
              <a:avLst/>
            </a:prstGeom>
            <a:solidFill>
              <a:srgbClr val="FFD85C"/>
            </a:solidFill>
            <a:ln w="12700">
              <a:solidFill>
                <a:srgbClr val="FFD8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6" name="자유형: 도형 97">
              <a:extLst>
                <a:ext uri="{FF2B5EF4-FFF2-40B4-BE49-F238E27FC236}">
                  <a16:creationId xmlns:a16="http://schemas.microsoft.com/office/drawing/2014/main" id="{5C50914A-ADE3-6AA2-6754-C3EFBEB768D9}"/>
                </a:ext>
              </a:extLst>
            </p:cNvPr>
            <p:cNvSpPr/>
            <p:nvPr/>
          </p:nvSpPr>
          <p:spPr>
            <a:xfrm rot="4666750">
              <a:off x="505813" y="2117833"/>
              <a:ext cx="667576" cy="698546"/>
            </a:xfrm>
            <a:custGeom>
              <a:avLst/>
              <a:gdLst>
                <a:gd name="connsiteX0" fmla="*/ 0 w 751712"/>
                <a:gd name="connsiteY0" fmla="*/ 497894 h 766419"/>
                <a:gd name="connsiteX1" fmla="*/ 107134 w 751712"/>
                <a:gd name="connsiteY1" fmla="*/ 3253 h 766419"/>
                <a:gd name="connsiteX2" fmla="*/ 119855 w 751712"/>
                <a:gd name="connsiteY2" fmla="*/ 0 h 766419"/>
                <a:gd name="connsiteX3" fmla="*/ 751712 w 751712"/>
                <a:gd name="connsiteY3" fmla="*/ 649798 h 766419"/>
                <a:gd name="connsiteX4" fmla="*/ 749455 w 751712"/>
                <a:gd name="connsiteY4" fmla="*/ 660217 h 766419"/>
                <a:gd name="connsiteX5" fmla="*/ 334147 w 751712"/>
                <a:gd name="connsiteY5" fmla="*/ 766419 h 766419"/>
                <a:gd name="connsiteX6" fmla="*/ 0 w 751712"/>
                <a:gd name="connsiteY6" fmla="*/ 497894 h 76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12" h="766419">
                  <a:moveTo>
                    <a:pt x="0" y="497894"/>
                  </a:moveTo>
                  <a:lnTo>
                    <a:pt x="107134" y="3253"/>
                  </a:lnTo>
                  <a:lnTo>
                    <a:pt x="119855" y="0"/>
                  </a:lnTo>
                  <a:lnTo>
                    <a:pt x="751712" y="649798"/>
                  </a:lnTo>
                  <a:lnTo>
                    <a:pt x="749455" y="660217"/>
                  </a:lnTo>
                  <a:lnTo>
                    <a:pt x="334147" y="766419"/>
                  </a:lnTo>
                  <a:lnTo>
                    <a:pt x="0" y="497894"/>
                  </a:lnTo>
                  <a:close/>
                </a:path>
              </a:pathLst>
            </a:custGeom>
            <a:gradFill>
              <a:gsLst>
                <a:gs pos="69000">
                  <a:schemeClr val="bg1">
                    <a:alpha val="34000"/>
                  </a:schemeClr>
                </a:gs>
                <a:gs pos="0">
                  <a:srgbClr val="FFD85C">
                    <a:alpha val="3900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1A6F98-920F-FD16-1543-468789EEEDEF}"/>
                </a:ext>
              </a:extLst>
            </p:cNvPr>
            <p:cNvSpPr txBox="1"/>
            <p:nvPr/>
          </p:nvSpPr>
          <p:spPr>
            <a:xfrm>
              <a:off x="616568" y="2271884"/>
              <a:ext cx="557043" cy="536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/>
              <a:r>
                <a:rPr lang="en-US" altLang="ko-KR" sz="160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rPr>
                <a:t>4</a:t>
              </a:r>
              <a:endPara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3F42FBE-711F-2AE5-DA50-EBCDB0265D7B}"/>
              </a:ext>
            </a:extLst>
          </p:cNvPr>
          <p:cNvSpPr txBox="1"/>
          <p:nvPr/>
        </p:nvSpPr>
        <p:spPr>
          <a:xfrm>
            <a:off x="808944" y="2785609"/>
            <a:ext cx="3162820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b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  <a:endParaRPr lang="ko-KR" altLang="en-US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F42FBE-711F-2AE5-DA50-EBCDB0265D7B}"/>
              </a:ext>
            </a:extLst>
          </p:cNvPr>
          <p:cNvSpPr txBox="1"/>
          <p:nvPr/>
        </p:nvSpPr>
        <p:spPr>
          <a:xfrm>
            <a:off x="808943" y="3240228"/>
            <a:ext cx="10207399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 err="1" smtClean="0"/>
              <a:t>프론트엔드</a:t>
            </a:r>
            <a:r>
              <a:rPr lang="ko-KR" altLang="en-US" sz="1100" dirty="0" smtClean="0"/>
              <a:t> </a:t>
            </a:r>
            <a:r>
              <a:rPr lang="en-US" altLang="ko-KR" sz="1100" b="1" dirty="0"/>
              <a:t>(Frontend</a:t>
            </a:r>
            <a:r>
              <a:rPr lang="en-US" altLang="ko-KR" sz="1100" b="1" dirty="0" smtClean="0"/>
              <a:t>)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메인 페이지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상품페이지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경매페이지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게시판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마이페이지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 err="1"/>
              <a:t>백엔드</a:t>
            </a:r>
            <a:r>
              <a:rPr lang="ko-KR" altLang="en-US" sz="1100" dirty="0"/>
              <a:t> </a:t>
            </a:r>
            <a:r>
              <a:rPr lang="en-US" altLang="ko-KR" sz="1100" b="1" dirty="0"/>
              <a:t>(Backend</a:t>
            </a:r>
            <a:r>
              <a:rPr lang="en-US" altLang="ko-KR" sz="1100" b="1" dirty="0" smtClean="0"/>
              <a:t>)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상품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경매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구매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채팅</a:t>
            </a:r>
            <a:endParaRPr lang="en-US" altLang="ko-KR" sz="1100" b="1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데이터베이스 </a:t>
            </a:r>
            <a:r>
              <a:rPr lang="en-US" altLang="ko-KR" sz="1100" b="1" dirty="0"/>
              <a:t>(Database</a:t>
            </a:r>
            <a:r>
              <a:rPr lang="en-US" altLang="ko-KR" sz="1100" b="1" dirty="0" smtClean="0"/>
              <a:t>)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상품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경매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회원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판매자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채팅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게시판 데이터 등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실시간</a:t>
            </a:r>
            <a:r>
              <a:rPr lang="ko-KR" altLang="en-US" sz="1100" dirty="0"/>
              <a:t> </a:t>
            </a:r>
            <a:r>
              <a:rPr lang="ko-KR" altLang="en-US" sz="1100" b="1" dirty="0" smtClean="0"/>
              <a:t>기능 </a:t>
            </a:r>
            <a:r>
              <a:rPr lang="en-US" altLang="ko-KR" sz="1100" dirty="0"/>
              <a:t>– </a:t>
            </a:r>
            <a:r>
              <a:rPr lang="ko-KR" altLang="en-US" sz="1100" dirty="0"/>
              <a:t>실시간 </a:t>
            </a:r>
            <a:r>
              <a:rPr lang="ko-KR" altLang="en-US" sz="1100" dirty="0" err="1" smtClean="0"/>
              <a:t>입찰현황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경매채팅</a:t>
            </a:r>
            <a:endParaRPr lang="en-US" altLang="ko-KR" sz="1100" b="1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관리자 </a:t>
            </a:r>
            <a:r>
              <a:rPr lang="ko-KR" altLang="en-US" sz="1100" b="1" dirty="0" smtClean="0"/>
              <a:t>페이지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상품관리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회원관리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게시판관리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배송관리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통계 분석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4204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768881" cy="830997"/>
            <a:chOff x="376102" y="333243"/>
            <a:chExt cx="628988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56407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고객 문의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상세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2" y="3291710"/>
            <a:ext cx="6937435" cy="3521666"/>
          </a:xfrm>
          <a:prstGeom prst="rect">
            <a:avLst/>
          </a:prstGeom>
        </p:spPr>
      </p:pic>
      <p:sp>
        <p:nvSpPr>
          <p:cNvPr id="19" name="순서도: 연결자 18"/>
          <p:cNvSpPr/>
          <p:nvPr/>
        </p:nvSpPr>
        <p:spPr>
          <a:xfrm>
            <a:off x="342900" y="5329747"/>
            <a:ext cx="149944" cy="223501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sp>
        <p:nvSpPr>
          <p:cNvPr id="20" name="순서도: 연결자 19"/>
          <p:cNvSpPr/>
          <p:nvPr/>
        </p:nvSpPr>
        <p:spPr>
          <a:xfrm>
            <a:off x="7360038" y="2719731"/>
            <a:ext cx="203129" cy="277221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21" name="순서도: 연결자 20"/>
          <p:cNvSpPr/>
          <p:nvPr/>
        </p:nvSpPr>
        <p:spPr>
          <a:xfrm>
            <a:off x="6323646" y="5928283"/>
            <a:ext cx="218478" cy="30599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en-US" altLang="ko-KR" dirty="0" smtClean="0"/>
          </a:p>
        </p:txBody>
      </p:sp>
      <p:sp>
        <p:nvSpPr>
          <p:cNvPr id="23" name="순서도: 연결자 22"/>
          <p:cNvSpPr/>
          <p:nvPr/>
        </p:nvSpPr>
        <p:spPr>
          <a:xfrm>
            <a:off x="6817845" y="5928283"/>
            <a:ext cx="218478" cy="30599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en-US" altLang="ko-KR" dirty="0" smtClean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9" y="1386236"/>
            <a:ext cx="6958568" cy="1754732"/>
          </a:xfrm>
          <a:prstGeom prst="rect">
            <a:avLst/>
          </a:prstGeom>
        </p:spPr>
      </p:pic>
      <p:sp>
        <p:nvSpPr>
          <p:cNvPr id="25" name="순서도: 연결자 24"/>
          <p:cNvSpPr/>
          <p:nvPr/>
        </p:nvSpPr>
        <p:spPr>
          <a:xfrm>
            <a:off x="6542124" y="2272531"/>
            <a:ext cx="218478" cy="30599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en-US" altLang="ko-KR" dirty="0" smtClean="0"/>
          </a:p>
        </p:txBody>
      </p:sp>
      <p:sp>
        <p:nvSpPr>
          <p:cNvPr id="31" name="순서도: 연결자 30"/>
          <p:cNvSpPr/>
          <p:nvPr/>
        </p:nvSpPr>
        <p:spPr>
          <a:xfrm>
            <a:off x="6883203" y="2272531"/>
            <a:ext cx="218478" cy="30599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6997033" y="2858342"/>
            <a:ext cx="2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81825"/>
              </p:ext>
            </p:extLst>
          </p:nvPr>
        </p:nvGraphicFramePr>
        <p:xfrm>
          <a:off x="8404017" y="1412776"/>
          <a:ext cx="3378191" cy="50565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46439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52687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고객 문의 상세페이지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39356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3828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526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미리보기</a:t>
                      </a:r>
                      <a:r>
                        <a:rPr lang="ko-KR" altLang="en-US" sz="1000" dirty="0" smtClean="0"/>
                        <a:t> 클릭 시 이미지 표시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412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다운로드 클릭 시 첨부된 이미지 다운로드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73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답변 등록 클릭 시 고객문의 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답변 등록페이지로 이동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535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답변 기입 시 답변 테이블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315477"/>
                  </a:ext>
                </a:extLst>
              </a:tr>
              <a:tr h="535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클릭 시 답변 수정페이지로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060101"/>
                  </a:ext>
                </a:extLst>
              </a:tr>
              <a:tr h="535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클릭 시 답변 삭제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407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94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768881" cy="830997"/>
            <a:chOff x="376102" y="333243"/>
            <a:chExt cx="628988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56407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구매자 가입현황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7" y="1426913"/>
            <a:ext cx="7546838" cy="5242518"/>
          </a:xfrm>
          <a:prstGeom prst="rect">
            <a:avLst/>
          </a:prstGeom>
        </p:spPr>
      </p:pic>
      <p:sp>
        <p:nvSpPr>
          <p:cNvPr id="30" name="순서도: 연결자 29"/>
          <p:cNvSpPr/>
          <p:nvPr/>
        </p:nvSpPr>
        <p:spPr>
          <a:xfrm>
            <a:off x="376102" y="220493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34" name="순서도: 연결자 33"/>
          <p:cNvSpPr/>
          <p:nvPr/>
        </p:nvSpPr>
        <p:spPr>
          <a:xfrm>
            <a:off x="2999656" y="251093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86511"/>
              </p:ext>
            </p:extLst>
          </p:nvPr>
        </p:nvGraphicFramePr>
        <p:xfrm>
          <a:off x="8407944" y="1448780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구매자 가입 현황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구매자 정보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72710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회원의 상태 변경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1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0768881" cy="830997"/>
            <a:chOff x="376102" y="333243"/>
            <a:chExt cx="628988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56407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구매자 탈퇴현황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7" name="내용 개체 틀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5" y="1643722"/>
            <a:ext cx="8255977" cy="4233550"/>
          </a:xfrm>
          <a:prstGeom prst="rect">
            <a:avLst/>
          </a:prstGeom>
        </p:spPr>
      </p:pic>
      <p:sp>
        <p:nvSpPr>
          <p:cNvPr id="18" name="순서도: 연결자 17"/>
          <p:cNvSpPr/>
          <p:nvPr/>
        </p:nvSpPr>
        <p:spPr>
          <a:xfrm>
            <a:off x="438820" y="285628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9" name="순서도: 연결자 18"/>
          <p:cNvSpPr/>
          <p:nvPr/>
        </p:nvSpPr>
        <p:spPr>
          <a:xfrm>
            <a:off x="3642151" y="3454497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151203"/>
              </p:ext>
            </p:extLst>
          </p:nvPr>
        </p:nvGraphicFramePr>
        <p:xfrm>
          <a:off x="8694473" y="1482731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구매자 탈퇴 현황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구매</a:t>
                      </a:r>
                      <a:r>
                        <a:rPr lang="ko-KR" altLang="en-US" sz="1000" baseline="0" dirty="0" smtClean="0"/>
                        <a:t> 탈퇴 회원 </a:t>
                      </a:r>
                      <a:r>
                        <a:rPr lang="ko-KR" altLang="en-US" sz="1000" dirty="0" smtClean="0"/>
                        <a:t>정보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525117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회원의 상태 변경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50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156503" cy="830997"/>
            <a:chOff x="376102" y="333243"/>
            <a:chExt cx="651629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58671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판매자 가입 현황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02" y="1556792"/>
            <a:ext cx="8121758" cy="4685246"/>
          </a:xfrm>
          <a:prstGeom prst="rect">
            <a:avLst/>
          </a:prstGeom>
        </p:spPr>
      </p:pic>
      <p:sp>
        <p:nvSpPr>
          <p:cNvPr id="23" name="순서도: 연결자 22"/>
          <p:cNvSpPr/>
          <p:nvPr/>
        </p:nvSpPr>
        <p:spPr>
          <a:xfrm>
            <a:off x="383561" y="2598217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4" name="순서도: 연결자 23"/>
          <p:cNvSpPr/>
          <p:nvPr/>
        </p:nvSpPr>
        <p:spPr>
          <a:xfrm>
            <a:off x="2865923" y="319023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043334"/>
              </p:ext>
            </p:extLst>
          </p:nvPr>
        </p:nvGraphicFramePr>
        <p:xfrm>
          <a:off x="8658469" y="1590743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판매자 가입 현황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판매자 정보 표출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39539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회원의 상태 변경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42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156503" cy="830997"/>
            <a:chOff x="376102" y="333243"/>
            <a:chExt cx="651629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58671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판매자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탈퇴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현황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7" name="내용 개체 틀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896845"/>
            <a:ext cx="7856605" cy="3391417"/>
          </a:xfrm>
          <a:prstGeom prst="rect">
            <a:avLst/>
          </a:prstGeom>
        </p:spPr>
      </p:pic>
      <p:sp>
        <p:nvSpPr>
          <p:cNvPr id="18" name="순서도: 연결자 17"/>
          <p:cNvSpPr/>
          <p:nvPr/>
        </p:nvSpPr>
        <p:spPr>
          <a:xfrm>
            <a:off x="2764771" y="359255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19" name="순서도: 연결자 18"/>
          <p:cNvSpPr/>
          <p:nvPr/>
        </p:nvSpPr>
        <p:spPr>
          <a:xfrm>
            <a:off x="373263" y="300902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612522"/>
              </p:ext>
            </p:extLst>
          </p:nvPr>
        </p:nvGraphicFramePr>
        <p:xfrm>
          <a:off x="8442445" y="1590743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판매자 탈퇴 현황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</a:t>
                      </a:r>
                      <a:r>
                        <a:rPr lang="ko-KR" altLang="en-US" sz="1000" baseline="0" dirty="0" smtClean="0"/>
                        <a:t> 탈퇴 회원 </a:t>
                      </a:r>
                      <a:r>
                        <a:rPr lang="ko-KR" altLang="en-US" sz="1000" dirty="0" smtClean="0"/>
                        <a:t>정보 표출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097358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회원의 상태 변경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2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11156503" cy="830997"/>
            <a:chOff x="376102" y="333243"/>
            <a:chExt cx="651629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02524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025239" y="585057"/>
              <a:ext cx="58671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(WEB-BACKOFFICE) / </a:t>
              </a: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관리자 현황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1" name="순서도: 연결자 20"/>
          <p:cNvSpPr/>
          <p:nvPr/>
        </p:nvSpPr>
        <p:spPr>
          <a:xfrm>
            <a:off x="301950" y="198392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0" y="1622922"/>
            <a:ext cx="7882282" cy="3930314"/>
          </a:xfrm>
          <a:prstGeom prst="rect">
            <a:avLst/>
          </a:prstGeom>
        </p:spPr>
      </p:pic>
      <p:sp>
        <p:nvSpPr>
          <p:cNvPr id="24" name="순서도: 연결자 23"/>
          <p:cNvSpPr/>
          <p:nvPr/>
        </p:nvSpPr>
        <p:spPr>
          <a:xfrm>
            <a:off x="396790" y="274652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5" name="순서도: 연결자 24"/>
          <p:cNvSpPr/>
          <p:nvPr/>
        </p:nvSpPr>
        <p:spPr>
          <a:xfrm>
            <a:off x="3754396" y="343507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55761"/>
              </p:ext>
            </p:extLst>
          </p:nvPr>
        </p:nvGraphicFramePr>
        <p:xfrm>
          <a:off x="8407944" y="1626747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현황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 정보 표출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회원의 상태 변경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61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1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9752345" cy="830997"/>
            <a:chOff x="376102" y="333243"/>
            <a:chExt cx="5482932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996160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996155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자동화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-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Selenium) </a:t>
              </a:r>
              <a:r>
                <a:rPr lang="en-US" alt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/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크롤링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4733C01-501E-BDB3-3FB4-8A1A6AFBB517}"/>
              </a:ext>
            </a:extLst>
          </p:cNvPr>
          <p:cNvSpPr txBox="1"/>
          <p:nvPr/>
        </p:nvSpPr>
        <p:spPr>
          <a:xfrm>
            <a:off x="3535433" y="3013501"/>
            <a:ext cx="4536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 i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추가 예정</a:t>
            </a:r>
            <a:endParaRPr lang="ko-KR" altLang="en-US" sz="4800" i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36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의견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오서희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1376772"/>
            <a:ext cx="5363941" cy="2460077"/>
            <a:chOff x="541891" y="1696523"/>
            <a:chExt cx="5363941" cy="24600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프로젝트 기간이 짧아 하고 싶었던 모든 기능을 다 구현하지 못해 아쉬워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7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점 정도로 생각합니다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1696523"/>
              <a:ext cx="5051965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3998691"/>
            <a:ext cx="5363941" cy="2454645"/>
            <a:chOff x="541891" y="3784755"/>
            <a:chExt cx="5363941" cy="245464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배송상태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연동 등 현재 구현이 안된 부분을 추가하고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채팅을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socket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으로 구현하고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UI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가 이상한 부분을 수정하면 좋을 거 같습니다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84755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3930968"/>
            <a:ext cx="5363941" cy="2522368"/>
            <a:chOff x="6396215" y="3717032"/>
            <a:chExt cx="5363941" cy="252236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팀장으로서 어떻게 프로젝트를 이끌어 갈지에 대해 고민이 많았는데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팀원들이 잘 따라와줘서 감사하게 생각합니다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.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이번 프로젝트를 통해서 스케줄 관리의 중요성을 깨닫고 다음 프로젝트를 하게 된다면 이번 경험이 많은 도움이 될 거 같습니다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.</a:t>
              </a:r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3717032"/>
              <a:ext cx="4622911" cy="757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/>
              </a:r>
              <a:b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</a:t>
              </a:r>
              <a:r>
                <a:rPr lang="ko-KR" altLang="en-US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성과</a:t>
              </a:r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1729945"/>
            <a:ext cx="5363941" cy="2106904"/>
            <a:chOff x="6396215" y="2049696"/>
            <a:chExt cx="5363941" cy="210690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프로젝트가 진행되면서 점차 코딩 실력이 늘어 구현 시간이 단축되었습니다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49696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00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의견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박혜진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1376772"/>
            <a:ext cx="5363941" cy="2460077"/>
            <a:chOff x="541891" y="1696523"/>
            <a:chExt cx="5363941" cy="24600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</a:rPr>
                <a:t>7</a:t>
              </a:r>
              <a:r>
                <a:rPr lang="ko-KR" altLang="en-US" smtClean="0">
                  <a:solidFill>
                    <a:schemeClr val="tx1"/>
                  </a:solidFill>
                </a:rPr>
                <a:t>점</a:t>
              </a:r>
              <a:endParaRPr lang="en-US" altLang="ko-KR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기간이 길지 않아 기획했던 대로 완성하지 못하여 아쉬움이 남기에 </a:t>
              </a:r>
              <a:r>
                <a:rPr lang="en-US" altLang="ko-KR" smtClean="0">
                  <a:solidFill>
                    <a:schemeClr val="tx1"/>
                  </a:solidFill>
                </a:rPr>
                <a:t>7</a:t>
              </a:r>
              <a:r>
                <a:rPr lang="ko-KR" altLang="en-US" smtClean="0">
                  <a:solidFill>
                    <a:schemeClr val="tx1"/>
                  </a:solidFill>
                </a:rPr>
                <a:t>점을 주었습니다</a:t>
              </a:r>
              <a:r>
                <a:rPr lang="en-US" altLang="ko-KR" smtClean="0">
                  <a:solidFill>
                    <a:schemeClr val="tx1"/>
                  </a:solidFill>
                </a:rPr>
                <a:t>.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1696523"/>
              <a:ext cx="5051965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3998691"/>
            <a:ext cx="5363941" cy="2454645"/>
            <a:chOff x="541891" y="3784755"/>
            <a:chExt cx="5363941" cy="245464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배송현황 및 재고관리 등 디테일한 부분을 구현하지 못하여 아쉽고 디자인적 측면에서 제가 했던 부분을 보완하고 싶습니다</a:t>
              </a:r>
              <a:r>
                <a:rPr lang="en-US" altLang="ko-KR" smtClean="0">
                  <a:solidFill>
                    <a:schemeClr val="tx1"/>
                  </a:solidFill>
                </a:rPr>
                <a:t>.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84755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3930968"/>
            <a:ext cx="5363941" cy="2522368"/>
            <a:chOff x="6396215" y="3717032"/>
            <a:chExt cx="5363941" cy="252236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제가 개발자로서의 공백기간이 길었는데 이번 프로젝트를 통해 개발자로서의 실력을 상당히 회복했다고 생각합니다</a:t>
              </a:r>
              <a:r>
                <a:rPr lang="en-US" altLang="ko-KR">
                  <a:solidFill>
                    <a:schemeClr val="tx1"/>
                  </a:solidFill>
                </a:rPr>
                <a:t>.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3717032"/>
              <a:ext cx="4622911" cy="757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/>
              </a:r>
              <a:b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</a:t>
              </a:r>
              <a:r>
                <a:rPr lang="ko-KR" altLang="en-US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성과</a:t>
              </a:r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1729945"/>
            <a:ext cx="5363941" cy="2106904"/>
            <a:chOff x="6396215" y="2049696"/>
            <a:chExt cx="5363941" cy="210690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제가 프론트엔드 부분이 부족하여 좀더 빠르게 성과를 내지 못하여 </a:t>
              </a:r>
              <a:r>
                <a:rPr lang="ko-KR" altLang="en-US" smtClean="0">
                  <a:solidFill>
                    <a:schemeClr val="tx1"/>
                  </a:solidFill>
                </a:rPr>
                <a:t>아쉬움이</a:t>
              </a:r>
              <a:r>
                <a:rPr lang="en-US" altLang="ko-KR" smtClean="0">
                  <a:solidFill>
                    <a:schemeClr val="tx1"/>
                  </a:solidFill>
                </a:rPr>
                <a:t> </a:t>
              </a:r>
              <a:r>
                <a:rPr lang="ko-KR" altLang="en-US" smtClean="0">
                  <a:solidFill>
                    <a:schemeClr val="tx1"/>
                  </a:solidFill>
                </a:rPr>
                <a:t>많습니다</a:t>
              </a:r>
              <a:r>
                <a:rPr lang="en-US" altLang="ko-KR" smtClean="0">
                  <a:solidFill>
                    <a:schemeClr val="tx1"/>
                  </a:solidFill>
                </a:rPr>
                <a:t>. </a:t>
              </a:r>
              <a:r>
                <a:rPr lang="ko-KR" altLang="en-US" smtClean="0">
                  <a:solidFill>
                    <a:schemeClr val="tx1"/>
                  </a:solidFill>
                </a:rPr>
                <a:t>하지만 개인적으로 실력이 많이 늘었다고 생각합니다</a:t>
              </a:r>
              <a:r>
                <a:rPr lang="en-US" altLang="ko-KR" smtClea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49696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265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의견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권용신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1376772"/>
            <a:ext cx="5363941" cy="2460077"/>
            <a:chOff x="541891" y="1696523"/>
            <a:chExt cx="5363941" cy="24600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점</a:t>
              </a:r>
              <a:endPara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1696523"/>
              <a:ext cx="5051965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3998691"/>
            <a:ext cx="5363941" cy="2454645"/>
            <a:chOff x="541891" y="3784755"/>
            <a:chExt cx="5363941" cy="245464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개선점이라기 보다는 구현 예정에 없던 기능들을 개인의 스타일로 추가해 보는 것도 좋을 거 같습니다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84755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3930968"/>
            <a:ext cx="5363941" cy="2522368"/>
            <a:chOff x="6396215" y="3717032"/>
            <a:chExt cx="5363941" cy="252236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정말 많이 걱정했었는데 좋은 분들과 프로젝트를 할 수 있어서 감사한 마음 뿐입니다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</a:t>
              </a:r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프로젝트를 하면서 실력도 많이 늘었다고 생각합니다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</a:t>
              </a:r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아직 가야할 길이 멀지만 할 수 있다는 자신감이 생겼습니다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</a:t>
              </a:r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정말 감사합니다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3717032"/>
              <a:ext cx="4622911" cy="757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/>
              </a:r>
              <a:b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</a:t>
              </a:r>
              <a:r>
                <a:rPr lang="ko-KR" altLang="en-US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성과</a:t>
              </a:r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1729945"/>
            <a:ext cx="5363941" cy="2106904"/>
            <a:chOff x="6396215" y="2049696"/>
            <a:chExt cx="5363941" cy="210690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서로 존중하며 각자 맡은 기능을 구현할 수 있어서 좋았습니다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</a:t>
              </a:r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아쉬웠던 점은 제가 실력이 조금 더 있었더라면 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“</a:t>
              </a:r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좀 더 많은 </a:t>
              </a:r>
              <a:r>
                <a:rPr lang="ko-KR" altLang="en-US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걸 구현해 볼 </a:t>
              </a:r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수 있었을 텐데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”</a:t>
              </a:r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하는 아쉬움입니다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49696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630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14783ACD-1AA6-FF6B-495F-A59938EC7ED4}"/>
              </a:ext>
            </a:extLst>
          </p:cNvPr>
          <p:cNvGrpSpPr/>
          <p:nvPr/>
        </p:nvGrpSpPr>
        <p:grpSpPr>
          <a:xfrm>
            <a:off x="491900" y="2204814"/>
            <a:ext cx="11040704" cy="3741879"/>
            <a:chOff x="541891" y="2567441"/>
            <a:chExt cx="2122307" cy="3609702"/>
          </a:xfrm>
          <a:effectLst/>
        </p:grpSpPr>
        <p:sp>
          <p:nvSpPr>
            <p:cNvPr id="89" name="사각형: 둥근 위쪽 모서리 88">
              <a:extLst>
                <a:ext uri="{FF2B5EF4-FFF2-40B4-BE49-F238E27FC236}">
                  <a16:creationId xmlns:a16="http://schemas.microsoft.com/office/drawing/2014/main" id="{9487F184-B80E-E980-A76D-497489E39B5B}"/>
                </a:ext>
              </a:extLst>
            </p:cNvPr>
            <p:cNvSpPr/>
            <p:nvPr/>
          </p:nvSpPr>
          <p:spPr>
            <a:xfrm>
              <a:off x="541891" y="2567441"/>
              <a:ext cx="2122307" cy="3609702"/>
            </a:xfrm>
            <a:prstGeom prst="round2SameRect">
              <a:avLst/>
            </a:prstGeom>
            <a:solidFill>
              <a:srgbClr val="FCFDFE"/>
            </a:solidFill>
            <a:ln>
              <a:noFill/>
            </a:ln>
            <a:effectLst>
              <a:outerShdw blurRad="63500" sx="102000" sy="102000" algn="ctr" rotWithShape="0">
                <a:srgbClr val="3378C8">
                  <a:alpha val="1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533C0E5-37D4-666D-ED97-04FE66D8AA07}"/>
                </a:ext>
              </a:extLst>
            </p:cNvPr>
            <p:cNvSpPr/>
            <p:nvPr/>
          </p:nvSpPr>
          <p:spPr>
            <a:xfrm>
              <a:off x="541891" y="6034088"/>
              <a:ext cx="2122306" cy="143055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3F42FBE-711F-2AE5-DA50-EBCDB0265D7B}"/>
              </a:ext>
            </a:extLst>
          </p:cNvPr>
          <p:cNvSpPr txBox="1"/>
          <p:nvPr/>
        </p:nvSpPr>
        <p:spPr>
          <a:xfrm>
            <a:off x="808944" y="2774093"/>
            <a:ext cx="3162820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b="1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활용방안 및 기대효과</a:t>
            </a:r>
            <a:endParaRPr lang="ko-KR" altLang="en-US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99B77B5-7708-F027-9821-B23D2CEEC13C}"/>
              </a:ext>
            </a:extLst>
          </p:cNvPr>
          <p:cNvGrpSpPr/>
          <p:nvPr/>
        </p:nvGrpSpPr>
        <p:grpSpPr>
          <a:xfrm>
            <a:off x="1389005" y="2013328"/>
            <a:ext cx="408282" cy="351966"/>
            <a:chOff x="450324" y="2128945"/>
            <a:chExt cx="889526" cy="766832"/>
          </a:xfrm>
        </p:grpSpPr>
        <p:sp>
          <p:nvSpPr>
            <p:cNvPr id="86" name="육각형 85">
              <a:extLst>
                <a:ext uri="{FF2B5EF4-FFF2-40B4-BE49-F238E27FC236}">
                  <a16:creationId xmlns:a16="http://schemas.microsoft.com/office/drawing/2014/main" id="{F6936F92-A6DE-5ACE-9B7A-91588D13D8D9}"/>
                </a:ext>
              </a:extLst>
            </p:cNvPr>
            <p:cNvSpPr/>
            <p:nvPr/>
          </p:nvSpPr>
          <p:spPr>
            <a:xfrm>
              <a:off x="450324" y="2128945"/>
              <a:ext cx="889526" cy="766832"/>
            </a:xfrm>
            <a:prstGeom prst="hexagon">
              <a:avLst/>
            </a:prstGeom>
            <a:solidFill>
              <a:srgbClr val="3378C8"/>
            </a:solidFill>
            <a:ln w="12700">
              <a:solidFill>
                <a:srgbClr val="337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A2FA4EF-8448-1B99-E95A-6C8D85E801EB}"/>
                </a:ext>
              </a:extLst>
            </p:cNvPr>
            <p:cNvSpPr/>
            <p:nvPr/>
          </p:nvSpPr>
          <p:spPr>
            <a:xfrm rot="4666750">
              <a:off x="505813" y="2117833"/>
              <a:ext cx="667576" cy="698546"/>
            </a:xfrm>
            <a:custGeom>
              <a:avLst/>
              <a:gdLst>
                <a:gd name="connsiteX0" fmla="*/ 0 w 751712"/>
                <a:gd name="connsiteY0" fmla="*/ 497894 h 766419"/>
                <a:gd name="connsiteX1" fmla="*/ 107134 w 751712"/>
                <a:gd name="connsiteY1" fmla="*/ 3253 h 766419"/>
                <a:gd name="connsiteX2" fmla="*/ 119855 w 751712"/>
                <a:gd name="connsiteY2" fmla="*/ 0 h 766419"/>
                <a:gd name="connsiteX3" fmla="*/ 751712 w 751712"/>
                <a:gd name="connsiteY3" fmla="*/ 649798 h 766419"/>
                <a:gd name="connsiteX4" fmla="*/ 749455 w 751712"/>
                <a:gd name="connsiteY4" fmla="*/ 660217 h 766419"/>
                <a:gd name="connsiteX5" fmla="*/ 334147 w 751712"/>
                <a:gd name="connsiteY5" fmla="*/ 766419 h 766419"/>
                <a:gd name="connsiteX6" fmla="*/ 0 w 751712"/>
                <a:gd name="connsiteY6" fmla="*/ 497894 h 76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1712" h="766419">
                  <a:moveTo>
                    <a:pt x="0" y="497894"/>
                  </a:moveTo>
                  <a:lnTo>
                    <a:pt x="107134" y="3253"/>
                  </a:lnTo>
                  <a:lnTo>
                    <a:pt x="119855" y="0"/>
                  </a:lnTo>
                  <a:lnTo>
                    <a:pt x="751712" y="649798"/>
                  </a:lnTo>
                  <a:lnTo>
                    <a:pt x="749455" y="660217"/>
                  </a:lnTo>
                  <a:lnTo>
                    <a:pt x="334147" y="766419"/>
                  </a:lnTo>
                  <a:lnTo>
                    <a:pt x="0" y="497894"/>
                  </a:lnTo>
                  <a:close/>
                </a:path>
              </a:pathLst>
            </a:custGeom>
            <a:gradFill>
              <a:gsLst>
                <a:gs pos="69000">
                  <a:schemeClr val="bg1">
                    <a:alpha val="20000"/>
                  </a:schemeClr>
                </a:gs>
                <a:gs pos="0">
                  <a:srgbClr val="2069C2">
                    <a:alpha val="14000"/>
                  </a:srgbClr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CFB97A8-0377-4583-43C1-B930793AB1B7}"/>
                </a:ext>
              </a:extLst>
            </p:cNvPr>
            <p:cNvSpPr txBox="1"/>
            <p:nvPr/>
          </p:nvSpPr>
          <p:spPr>
            <a:xfrm>
              <a:off x="616568" y="2271884"/>
              <a:ext cx="557043" cy="536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/>
              <a:r>
                <a:rPr lang="en-US" altLang="ko-KR" sz="160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rPr>
                <a:t>5</a:t>
              </a:r>
              <a:endParaRPr lang="ko-KR" altLang="en-US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3F42FBE-711F-2AE5-DA50-EBCDB0265D7B}"/>
              </a:ext>
            </a:extLst>
          </p:cNvPr>
          <p:cNvSpPr txBox="1"/>
          <p:nvPr/>
        </p:nvSpPr>
        <p:spPr>
          <a:xfrm>
            <a:off x="808943" y="3228712"/>
            <a:ext cx="102073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100" b="1">
                <a:latin typeface="Arial" panose="020B0604020202020204" pitchFamily="34" charset="0"/>
              </a:rPr>
              <a:t>개인화된 스토리 거래 공간</a:t>
            </a:r>
            <a:r>
              <a:rPr lang="ko-KR" altLang="ko-KR" sz="1100">
                <a:latin typeface="Arial" panose="020B0604020202020204" pitchFamily="34" charset="0"/>
              </a:rPr>
              <a:t>: 사용자들이 자신만의 스토리를 담은 물건을 거래하고 공유하는 새로운 형태의 소비 플랫폼으로 활용됩니다.</a:t>
            </a:r>
          </a:p>
          <a:p>
            <a:pPr marL="228600" lvl="0" indent="-2286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100" b="1">
                <a:latin typeface="Arial" panose="020B0604020202020204" pitchFamily="34" charset="0"/>
              </a:rPr>
              <a:t>소규모 창작자와 셀러 지원</a:t>
            </a:r>
            <a:r>
              <a:rPr lang="ko-KR" altLang="ko-KR" sz="1100">
                <a:latin typeface="Arial" panose="020B0604020202020204" pitchFamily="34" charset="0"/>
              </a:rPr>
              <a:t>: </a:t>
            </a:r>
            <a:r>
              <a:rPr lang="ko-KR" altLang="ko-KR" sz="1100" err="1">
                <a:latin typeface="Arial" panose="020B0604020202020204" pitchFamily="34" charset="0"/>
              </a:rPr>
              <a:t>빈티지</a:t>
            </a:r>
            <a:r>
              <a:rPr lang="ko-KR" altLang="ko-KR" sz="1100">
                <a:latin typeface="Arial" panose="020B0604020202020204" pitchFamily="34" charset="0"/>
              </a:rPr>
              <a:t> 의류나 한정판 아이템 등 독특한 스토리가 담긴 상품을 판매하는 창작자와 셀러들에게 새로운 </a:t>
            </a:r>
            <a:r>
              <a:rPr lang="ko-KR" altLang="ko-KR" sz="1100" smtClean="0">
                <a:latin typeface="Arial" panose="020B0604020202020204" pitchFamily="34" charset="0"/>
              </a:rPr>
              <a:t>마켓</a:t>
            </a:r>
            <a:r>
              <a:rPr lang="en-US" altLang="ko-KR" sz="1100" smtClean="0">
                <a:latin typeface="Arial" panose="020B0604020202020204" pitchFamily="34" charset="0"/>
              </a:rPr>
              <a:t> </a:t>
            </a:r>
            <a:r>
              <a:rPr lang="ko-KR" altLang="ko-KR" sz="1100" err="1" smtClean="0">
                <a:latin typeface="Arial" panose="020B0604020202020204" pitchFamily="34" charset="0"/>
              </a:rPr>
              <a:t>플레이스를</a:t>
            </a:r>
            <a:r>
              <a:rPr lang="ko-KR" altLang="ko-KR" sz="1100" smtClean="0">
                <a:latin typeface="Arial" panose="020B0604020202020204" pitchFamily="34" charset="0"/>
              </a:rPr>
              <a:t> </a:t>
            </a:r>
            <a:r>
              <a:rPr lang="ko-KR" altLang="ko-KR" sz="1100">
                <a:latin typeface="Arial" panose="020B0604020202020204" pitchFamily="34" charset="0"/>
              </a:rPr>
              <a:t>제공합니다.</a:t>
            </a:r>
          </a:p>
          <a:p>
            <a:pPr marL="228600" lvl="0" indent="-2286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100" b="1">
                <a:latin typeface="Arial" panose="020B0604020202020204" pitchFamily="34" charset="0"/>
              </a:rPr>
              <a:t>커뮤니티 활성화</a:t>
            </a:r>
            <a:r>
              <a:rPr lang="ko-KR" altLang="ko-KR" sz="1100">
                <a:latin typeface="Arial" panose="020B0604020202020204" pitchFamily="34" charset="0"/>
              </a:rPr>
              <a:t>: 채팅 기능을 통해 사용자들이 물건에 대한 이야기를 실시간으로 나누며, 경험과 감정을 공유할 수 있는 커뮤니티를 형성합니다.</a:t>
            </a:r>
          </a:p>
          <a:p>
            <a:pPr marL="228600" lvl="0" indent="-2286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100" b="1">
                <a:latin typeface="Arial" panose="020B0604020202020204" pitchFamily="34" charset="0"/>
              </a:rPr>
              <a:t>경매 및 쇼핑 결합의 차별화된 경험 제공</a:t>
            </a:r>
            <a:r>
              <a:rPr lang="ko-KR" altLang="ko-KR" sz="1100">
                <a:latin typeface="Arial" panose="020B0604020202020204" pitchFamily="34" charset="0"/>
              </a:rPr>
              <a:t>: 스토리가 있는 경매 이벤트나 한정판 캠페인으로 사용자 참여를 유도하고, 경매와 쇼핑이 결합된 흥미로운 소비 경험을 제공합니다.</a:t>
            </a:r>
          </a:p>
          <a:p>
            <a:pPr marL="228600" lvl="0" indent="-2286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100" b="1" err="1">
                <a:latin typeface="Arial" panose="020B0604020202020204" pitchFamily="34" charset="0"/>
              </a:rPr>
              <a:t>충성도와</a:t>
            </a:r>
            <a:r>
              <a:rPr lang="ko-KR" altLang="ko-KR" sz="1100" b="1">
                <a:latin typeface="Arial" panose="020B0604020202020204" pitchFamily="34" charset="0"/>
              </a:rPr>
              <a:t> </a:t>
            </a:r>
            <a:r>
              <a:rPr lang="ko-KR" altLang="ko-KR" sz="1100" b="1" err="1">
                <a:latin typeface="Arial" panose="020B0604020202020204" pitchFamily="34" charset="0"/>
              </a:rPr>
              <a:t>재방문율</a:t>
            </a:r>
            <a:r>
              <a:rPr lang="ko-KR" altLang="ko-KR" sz="1100" b="1">
                <a:latin typeface="Arial" panose="020B0604020202020204" pitchFamily="34" charset="0"/>
              </a:rPr>
              <a:t> 향상</a:t>
            </a:r>
            <a:r>
              <a:rPr lang="ko-KR" altLang="ko-KR" sz="1100">
                <a:latin typeface="Arial" panose="020B0604020202020204" pitchFamily="34" charset="0"/>
              </a:rPr>
              <a:t>: 개인적인 스토리를 공유하고, 공감할 수 있는 공간을 통해 사용자 간 유대감을 형성하여 높은 </a:t>
            </a:r>
            <a:r>
              <a:rPr lang="ko-KR" altLang="ko-KR" sz="1100" err="1">
                <a:latin typeface="Arial" panose="020B0604020202020204" pitchFamily="34" charset="0"/>
              </a:rPr>
              <a:t>충성도와</a:t>
            </a:r>
            <a:r>
              <a:rPr lang="ko-KR" altLang="ko-KR" sz="1100">
                <a:latin typeface="Arial" panose="020B0604020202020204" pitchFamily="34" charset="0"/>
              </a:rPr>
              <a:t> </a:t>
            </a:r>
            <a:r>
              <a:rPr lang="ko-KR" altLang="ko-KR" sz="1100" err="1">
                <a:latin typeface="Arial" panose="020B0604020202020204" pitchFamily="34" charset="0"/>
              </a:rPr>
              <a:t>재방문율을</a:t>
            </a:r>
            <a:r>
              <a:rPr lang="ko-KR" altLang="ko-KR" sz="1100">
                <a:latin typeface="Arial" panose="020B0604020202020204" pitchFamily="34" charset="0"/>
              </a:rPr>
              <a:t> 기대할 수 있습니다.</a:t>
            </a:r>
          </a:p>
          <a:p>
            <a:pPr marL="228600" lvl="0" indent="-2286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ko-KR" sz="1100" b="1" err="1">
                <a:latin typeface="Arial" panose="020B0604020202020204" pitchFamily="34" charset="0"/>
              </a:rPr>
              <a:t>커머스</a:t>
            </a:r>
            <a:r>
              <a:rPr lang="ko-KR" altLang="ko-KR" sz="1100" b="1">
                <a:latin typeface="Arial" panose="020B0604020202020204" pitchFamily="34" charset="0"/>
              </a:rPr>
              <a:t> 플랫폼의 새로운 모델 제시</a:t>
            </a:r>
            <a:r>
              <a:rPr lang="ko-KR" altLang="ko-KR" sz="1100">
                <a:latin typeface="Arial" panose="020B0604020202020204" pitchFamily="34" charset="0"/>
              </a:rPr>
              <a:t>: 기존의 쇼핑 플랫폼과 차별화된 스토리 중심의 </a:t>
            </a:r>
            <a:r>
              <a:rPr lang="ko-KR" altLang="ko-KR" sz="1100" err="1">
                <a:latin typeface="Arial" panose="020B0604020202020204" pitchFamily="34" charset="0"/>
              </a:rPr>
              <a:t>경매·쇼핑</a:t>
            </a:r>
            <a:r>
              <a:rPr lang="ko-KR" altLang="ko-KR" sz="1100">
                <a:latin typeface="Arial" panose="020B0604020202020204" pitchFamily="34" charset="0"/>
              </a:rPr>
              <a:t> 결합 모델로 새로운 소비 트렌드를 선도할 수 있습니다</a:t>
            </a:r>
            <a:r>
              <a:rPr lang="ko-KR" altLang="ko-KR" sz="1100" smtClean="0">
                <a:latin typeface="Arial" panose="020B0604020202020204" pitchFamily="34" charset="0"/>
              </a:rPr>
              <a:t>.</a:t>
            </a:r>
            <a:endParaRPr lang="ko-KR" altLang="ko-KR" sz="11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의견 </a:t>
              </a:r>
              <a:r>
                <a:rPr lang="en-US" altLang="ko-KR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800" b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박재권</a:t>
              </a:r>
              <a:endParaRPr lang="ko-KR" altLang="en-US" sz="2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6484" y="1365755"/>
            <a:ext cx="5363941" cy="2460077"/>
            <a:chOff x="541891" y="1696523"/>
            <a:chExt cx="5363941" cy="24600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8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점</a:t>
              </a:r>
              <a:endPara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1696523"/>
              <a:ext cx="5051965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사전 기획의 관점에서 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</a:t>
              </a:r>
              <a:r>
                <a:rPr lang="en-US" altLang="ko-KR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3998691"/>
            <a:ext cx="5363941" cy="2454645"/>
            <a:chOff x="541891" y="3784755"/>
            <a:chExt cx="5363941" cy="245464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이번 프로젝트에서 게시판 기능을 담당했으나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</a:t>
              </a:r>
            </a:p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개인적인 역량 부족으로 인해 예정된 시간 내에 모든 기능을 구현하지 못했습니다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 </a:t>
              </a:r>
            </a:p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그로 인해 몇 가지 기능을 제외하게 되었는데 </a:t>
              </a:r>
              <a:endPara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해당 기능들을 구현해 나갈 계획입니다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3784755"/>
              <a:ext cx="4622911" cy="724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결과물의 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등 내용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3930968"/>
            <a:ext cx="5363941" cy="2522368"/>
            <a:chOff x="6396215" y="3717032"/>
            <a:chExt cx="5363941" cy="252236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8</a:t>
              </a:r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수업 시간에 이해되지 않았던 코드들이 </a:t>
              </a:r>
              <a:endPara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프로젝트를 통해 한층 더 명확하게 이해되었고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</a:t>
              </a:r>
            </a:p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실제로 경험하면서 배우는 것이 얼마나 중요한지 </a:t>
              </a:r>
              <a:endPara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깨달았습니다</a:t>
              </a:r>
              <a:r>
                <a:rPr lang="en-US" altLang="ko-KR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3717032"/>
              <a:ext cx="4622911" cy="757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프로젝트를 수행하면서</a:t>
              </a:r>
              <a: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/>
              </a:r>
              <a:b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</a:t>
              </a:r>
              <a:r>
                <a:rPr lang="ko-KR" altLang="en-US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성과</a:t>
              </a:r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1729945"/>
            <a:ext cx="5363941" cy="2106904"/>
            <a:chOff x="6396215" y="2049696"/>
            <a:chExt cx="5363941" cy="210690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프로젝트 진행 중 모르는 코드나 개념이 많았는데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</a:t>
              </a:r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팀원분들께서 설명해주시고 이해할 수 있도록 </a:t>
              </a:r>
              <a:endPara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도와주셔서 많이 배울 수 있었습니다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</a:p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덕분에 어려운 부분도 잘 해결할 수 있었고</a:t>
              </a:r>
              <a:r>
                <a:rPr lang="en-US" altLang="ko-K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</a:t>
              </a:r>
            </a:p>
            <a:p>
              <a:pPr algn="ctr"/>
              <a:r>
                <a:rPr lang="ko-KR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큰 도움이 되었습니다</a:t>
              </a:r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049696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개인 또는 우리 팀이 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20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13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B4124F-4D0D-30C0-E721-EE580D127CC8}"/>
              </a:ext>
            </a:extLst>
          </p:cNvPr>
          <p:cNvSpPr txBox="1"/>
          <p:nvPr/>
        </p:nvSpPr>
        <p:spPr>
          <a:xfrm>
            <a:off x="395470" y="461651"/>
            <a:ext cx="225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800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2700000">
            <a:off x="11675791" y="302760"/>
            <a:ext cx="343679" cy="343679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2B60E93F-B972-BFFC-0CF7-C8C6035FC2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65554" y="1048682"/>
            <a:ext cx="6111211" cy="34339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4733C01-501E-BDB3-3FB4-8A1A6AFBB517}"/>
              </a:ext>
            </a:extLst>
          </p:cNvPr>
          <p:cNvSpPr txBox="1"/>
          <p:nvPr/>
        </p:nvSpPr>
        <p:spPr>
          <a:xfrm>
            <a:off x="4511824" y="3013501"/>
            <a:ext cx="33484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800" smtClean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8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3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27384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4770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0775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-23158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-23158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72002"/>
              </p:ext>
            </p:extLst>
          </p:nvPr>
        </p:nvGraphicFramePr>
        <p:xfrm>
          <a:off x="524528" y="1952836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오서희</a:t>
                      </a:r>
                      <a:endParaRPr lang="ko-KR" altLang="en-US" sz="1600" b="1" i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박혜진</a:t>
                      </a:r>
                      <a:endParaRPr lang="ko-KR" altLang="en-US" sz="1600" b="1" i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부팀장</a:t>
                      </a:r>
                      <a:endParaRPr lang="en-US" altLang="ko-KR" sz="1600" b="1" i="0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권용신</a:t>
                      </a:r>
                      <a:endParaRPr lang="ko-KR" altLang="en-US" sz="1600" b="1" i="0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박재권</a:t>
                      </a:r>
                      <a:endParaRPr lang="ko-KR" altLang="en-US" sz="1600" b="1" i="0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  <a:endParaRPr lang="ko-KR" altLang="en-US" sz="1600" b="1" i="0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2736404"/>
            <a:ext cx="6970728" cy="358635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4555771" y="3529266"/>
              <a:ext cx="25946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기능 분석</a:t>
              </a:r>
              <a:r>
                <a: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DB </a:t>
              </a: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설계</a:t>
              </a:r>
              <a:r>
                <a: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화면 설계</a:t>
              </a:r>
              <a:r>
                <a: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CRUD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기능 구현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문서작업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테스트</a:t>
              </a:r>
              <a:endPara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3534455"/>
            <a:ext cx="6970728" cy="358635"/>
            <a:chOff x="4525872" y="3492488"/>
            <a:chExt cx="2713128" cy="358635"/>
          </a:xfrm>
        </p:grpSpPr>
        <p:sp>
          <p:nvSpPr>
            <p:cNvPr id="59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4555771" y="3529266"/>
              <a:ext cx="24450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화면 </a:t>
              </a: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설계</a:t>
              </a:r>
              <a:r>
                <a: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리스트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Android,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결제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기능 구현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크롤링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결과보고서 작업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테스트</a:t>
              </a:r>
              <a:endPara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4293458"/>
            <a:ext cx="6970728" cy="358635"/>
            <a:chOff x="4525872" y="3492488"/>
            <a:chExt cx="2713128" cy="358635"/>
          </a:xfrm>
        </p:grpSpPr>
        <p:sp>
          <p:nvSpPr>
            <p:cNvPr id="62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4555771" y="3529266"/>
              <a:ext cx="25946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화면 </a:t>
              </a: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설계</a:t>
              </a:r>
              <a:r>
                <a: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마이페이지 기능 </a:t>
              </a: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구현</a:t>
              </a:r>
              <a:r>
                <a: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크롤링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화면설계서 작업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테스트</a:t>
              </a:r>
              <a:endPara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35215" y="5052119"/>
            <a:ext cx="6970728" cy="358635"/>
            <a:chOff x="4525872" y="3492488"/>
            <a:chExt cx="2713128" cy="358635"/>
          </a:xfrm>
        </p:grpSpPr>
        <p:sp>
          <p:nvSpPr>
            <p:cNvPr id="65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4555771" y="3529266"/>
              <a:ext cx="25946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화면 설계</a:t>
              </a:r>
              <a:r>
                <a: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게시판 기능 </a:t>
              </a: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구현</a:t>
              </a:r>
              <a:r>
                <a: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크롤링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화면설계서</a:t>
              </a:r>
              <a:r>
                <a:rPr lang="ko-KR" altLang="en-US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 작업</a:t>
              </a:r>
              <a:r>
                <a:rPr lang="en-US" altLang="ko-KR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</a:rPr>
                <a:t>테스트</a:t>
              </a:r>
              <a:endPara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4044</Words>
  <Application>Microsoft Office PowerPoint</Application>
  <PresentationFormat>와이드스크린</PresentationFormat>
  <Paragraphs>1261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1" baseType="lpstr">
      <vt:lpstr>Pretendard SemiBold</vt:lpstr>
      <vt:lpstr>나눔고딕</vt:lpstr>
      <vt:lpstr>맑은 고딕</vt:lpstr>
      <vt:lpstr>맑은 고딕 Semilight</vt:lpstr>
      <vt:lpstr>세방고딕 Bold</vt:lpstr>
      <vt:lpstr>세방고딕 Regular</vt:lpstr>
      <vt:lpstr>Arial</vt:lpstr>
      <vt:lpstr>Century Gothic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이커머스 7차</cp:lastModifiedBy>
  <cp:revision>182</cp:revision>
  <dcterms:created xsi:type="dcterms:W3CDTF">2023-12-20T03:00:25Z</dcterms:created>
  <dcterms:modified xsi:type="dcterms:W3CDTF">2024-11-14T03:05:01Z</dcterms:modified>
</cp:coreProperties>
</file>